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76" r:id="rId17"/>
    <p:sldId id="299" r:id="rId18"/>
    <p:sldId id="279" r:id="rId19"/>
    <p:sldId id="280" r:id="rId20"/>
    <p:sldId id="281" r:id="rId21"/>
    <p:sldId id="272" r:id="rId22"/>
    <p:sldId id="271" r:id="rId23"/>
    <p:sldId id="273" r:id="rId24"/>
    <p:sldId id="326" r:id="rId25"/>
    <p:sldId id="274" r:id="rId26"/>
    <p:sldId id="327" r:id="rId27"/>
    <p:sldId id="282" r:id="rId28"/>
    <p:sldId id="283" r:id="rId29"/>
    <p:sldId id="284" r:id="rId30"/>
    <p:sldId id="290" r:id="rId31"/>
    <p:sldId id="286" r:id="rId32"/>
    <p:sldId id="291" r:id="rId33"/>
    <p:sldId id="287" r:id="rId34"/>
    <p:sldId id="292" r:id="rId35"/>
    <p:sldId id="293" r:id="rId36"/>
    <p:sldId id="288" r:id="rId37"/>
    <p:sldId id="289" r:id="rId38"/>
    <p:sldId id="294" r:id="rId39"/>
    <p:sldId id="295" r:id="rId40"/>
    <p:sldId id="296" r:id="rId41"/>
    <p:sldId id="297" r:id="rId42"/>
    <p:sldId id="301" r:id="rId43"/>
    <p:sldId id="306" r:id="rId44"/>
    <p:sldId id="302" r:id="rId45"/>
    <p:sldId id="303" r:id="rId46"/>
    <p:sldId id="304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25" r:id="rId55"/>
    <p:sldId id="319" r:id="rId56"/>
    <p:sldId id="321" r:id="rId57"/>
    <p:sldId id="317" r:id="rId58"/>
    <p:sldId id="322" r:id="rId59"/>
    <p:sldId id="323" r:id="rId60"/>
    <p:sldId id="324" r:id="rId61"/>
    <p:sldId id="320" r:id="rId62"/>
    <p:sldId id="318" r:id="rId63"/>
  </p:sldIdLst>
  <p:sldSz cx="12192000" cy="6858000"/>
  <p:notesSz cx="6858000" cy="9144000"/>
  <p:embeddedFontLst>
    <p:embeddedFont>
      <p:font typeface="AppleSDGothicNeoR00" panose="020B0600000101010101" charset="-127"/>
      <p:regular r:id="rId65"/>
    </p:embeddedFont>
    <p:embeddedFont>
      <p:font typeface="AppleSDGothicNeoB00" panose="02000503000000000000" pitchFamily="2" charset="-127"/>
      <p:regular r:id="rId66"/>
    </p:embeddedFont>
    <p:embeddedFont>
      <p:font typeface="Cambria Math" panose="02040503050406030204" pitchFamily="18" charset="0"/>
      <p:regular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8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basic-day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4.sv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3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i.imgur.com/7kISVTV.png" TargetMode="Externa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full-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Training Methodologies with Logistic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Jio Gim </a:t>
            </a:r>
            <a:r>
              <a:rPr lang="en-US" altLang="ko-KR" dirty="0">
                <a:solidFill>
                  <a:schemeClr val="accent6"/>
                </a:solidFill>
              </a:rPr>
              <a:t>&lt;jio.gim@postech.edu&gt;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March 23</a:t>
            </a:r>
            <a:r>
              <a:rPr lang="en-US" altLang="ko-KR" baseline="30000" dirty="0"/>
              <a:t>rd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251B0AD5-3199-441B-A6B2-D7F30202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9" y="2010603"/>
            <a:ext cx="5286954" cy="452909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758153" y="615653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plotting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48C5FB-80F7-4F71-B618-D864EC9E637F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AA7C79-7A08-457E-99C1-7EEA909AD059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E9BFD72-DA11-4533-81ED-A0E44D4DF61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E028A1-EDFB-484E-99DF-6562EB9C4240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0C0F3C-D550-4AF8-9C5D-82E4DF0A5552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84CD8-CC53-445B-BD41-A1AF2B2F218A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AC370-5443-4D0B-AEB0-0447F1A0B5E2}"/>
              </a:ext>
            </a:extLst>
          </p:cNvPr>
          <p:cNvSpPr txBox="1"/>
          <p:nvPr/>
        </p:nvSpPr>
        <p:spPr>
          <a:xfrm>
            <a:off x="8234727" y="4703482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plotting function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40D11E-E2B0-435B-9D8F-6FE76240AE3C}"/>
              </a:ext>
            </a:extLst>
          </p:cNvPr>
          <p:cNvSpPr txBox="1"/>
          <p:nvPr/>
        </p:nvSpPr>
        <p:spPr>
          <a:xfrm>
            <a:off x="9053119" y="5118980"/>
            <a:ext cx="279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can make other things into a function, of course~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CA1375C-E296-43F8-A6B6-2A6ACD65FEE9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396F76F-2BE6-4A00-9078-A75EBEE195E7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1BEE04-04D5-4CA9-94FC-D2A1D0DC245F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739C576-5A51-4581-9ED6-E270922D511C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D23FE-CEDA-4542-9581-C2D9E56A07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1F9D27-D841-4DF5-8983-5CAD396D9976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50AF50-BBAD-412B-8F87-617C45F8B12D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9B401A5-8DB0-4306-B146-E9A39B77EA82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7B324D-7CC4-4DCF-904F-5741496C745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0837153-8B12-47BC-BAF9-0DECDFF025F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BC8DD9-6F25-43A2-9227-61EF729D9BB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880930-C9FE-47AB-8632-5E9D841EB744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4097CBC-D750-4C77-8898-CE08CB287026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73C859-D9B5-4507-9368-3A091AEA613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7D673-4EC5-496C-BED6-20CEE1B2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5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Training Iteration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978399" y="614314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Training iteration </a:t>
            </a:r>
            <a:r>
              <a:rPr lang="en-US" altLang="ko-KR" dirty="0">
                <a:latin typeface="Consolas" panose="020B0609020204030204" pitchFamily="49" charset="0"/>
              </a:rPr>
              <a:t>while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6982D2-A5AB-44E4-9C8B-9F2A1969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8" y="1878180"/>
            <a:ext cx="4554481" cy="463795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16D55F-6197-42C6-9079-8E53FF8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46" y="3109923"/>
            <a:ext cx="4642684" cy="2483373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6D8813-82AE-45A3-A25D-616E0D323AA1}"/>
              </a:ext>
            </a:extLst>
          </p:cNvPr>
          <p:cNvSpPr txBox="1"/>
          <p:nvPr/>
        </p:nvSpPr>
        <p:spPr>
          <a:xfrm>
            <a:off x="5902960" y="4952480"/>
            <a:ext cx="12979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Training </a:t>
            </a:r>
            <a:r>
              <a:rPr lang="en-US" altLang="ko-KR" sz="1200" dirty="0"/>
              <a:t> </a:t>
            </a:r>
            <a:r>
              <a:rPr lang="en-US" altLang="ko-K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…</a:t>
            </a:r>
            <a:br>
              <a:rPr lang="en-US" altLang="ko-KR" dirty="0"/>
            </a:br>
            <a:r>
              <a:rPr lang="en-US" altLang="ko-KR" dirty="0"/>
              <a:t>output 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0DB53F7-5B8D-461B-A7B6-33B9693384BD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ACF2F45-4580-48FB-A41B-3D7AAF9250A5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643B65-B2BB-4485-9AB2-B3004D052891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684DC59-7AF4-484E-986E-B9AFDE6FA2DA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5D4253-EBEE-49C6-A31C-D6C84E945E67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CA02A03-784F-4107-8209-B42A0292515E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0A52CA-FE66-4857-BED1-24855908CFA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FB66EA-9E9F-4432-8780-77EE24487B56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3B67068-965D-449C-8738-53B7102C8F4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05CDC22-CC2F-4D56-BDB2-334848DC139F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D178D36-FBF2-4C6C-861F-22D20648EE9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FB7E4E-DD56-4F9D-B420-631650B67CA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56070E-B2D2-4BC8-9394-BF6FFE19426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006A2C-157F-4520-B213-DD484D537CFC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ABC86-3AE1-442A-8614-37BD9705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62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Result Analysis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275131" y="5936758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Result analysis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D614D4-852A-42C9-A24B-4B8A56FB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4"/>
          <a:stretch/>
        </p:blipFill>
        <p:spPr>
          <a:xfrm>
            <a:off x="460450" y="3118943"/>
            <a:ext cx="4814681" cy="3185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E14C21-665F-4613-B42A-B23992BA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8" y="3268647"/>
            <a:ext cx="4445228" cy="303545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54D5157-87E9-45F3-BFAC-33A1EC48C39F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B7E85C3-6097-4762-A1FE-1FBB3591F719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27E3A66-001F-4D5D-9DB5-9D4B177EC9E2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1AE304A-C4E4-47CC-A12C-69696338CE40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A6992D-1BBF-4CA5-B3F3-73B8BF1F5BD5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D30975-0DDF-4CB2-86FE-FBD270E3543C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A1B970-FE8B-4AE4-8D5B-6B67C1B0379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96D1546-5C6A-4DBA-A761-3B84940D01ED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BCC8411-3AA6-40C4-A6C1-3D00F2DCEAF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EB67C10-8549-4CD4-9FE4-3E57A508B30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6AD6D86-BEBC-466E-AB5E-D9D3A382DE3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91B1B24-CE7B-4112-ABA2-1D24E523F216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B5B7E40-B22A-45D5-B292-9000110F8100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ACCC34-44A4-4C69-A941-C87F2839872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E9CDC-F096-4540-B542-71D7FA95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79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Updating Hyper-parameters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yping Errur? Your Fingers Know Even When Your Brain Doesn't : Shots -  Health News : NPR">
            <a:extLst>
              <a:ext uri="{FF2B5EF4-FFF2-40B4-BE49-F238E27FC236}">
                <a16:creationId xmlns:a16="http://schemas.microsoft.com/office/drawing/2014/main" id="{3463BACF-BC12-4A59-B15D-39DE6309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83" y="2857108"/>
            <a:ext cx="4864904" cy="27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1BFE82-F1D7-4CB4-9352-D72CE06522F4}"/>
              </a:ext>
            </a:extLst>
          </p:cNvPr>
          <p:cNvSpPr txBox="1"/>
          <p:nvPr/>
        </p:nvSpPr>
        <p:spPr>
          <a:xfrm>
            <a:off x="6514387" y="5223964"/>
            <a:ext cx="342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code, do this by your self.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F5F451B-4323-40E2-B14F-DFD2B8A754B1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83619A-7E9F-47A9-A675-8ECA34960DED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CCB13F-A157-4BCD-B229-09391A23332C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E0A86BA-BE31-43B4-889B-9593C1C091FB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5B83D56-AF8E-4117-9650-C80E4B08CEE2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B564291-FAEE-45DB-8540-DB86CA07F488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E5B6F4-ADEE-4DBB-895F-1F121E1C87C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BB9BB8B-717A-4E8A-9878-560BA79EFBE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0ED818-2B2C-48EE-B0E8-A359ECD20134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346039-F095-4078-95F2-9EB157E363D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DB438E4-7C04-4F00-88C2-3C85537CC3D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365F446-5E0C-4E8C-BBF8-5D052DCC0823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A2D74EA-03F1-4602-82B4-741416D3E2F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30BA91-1789-4B0A-AAFD-93BF17844D37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FA215-30A8-45E9-8EFD-1B47A2F4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09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Saving Final Model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26360-B15C-4168-8748-02A72C7BD82F}"/>
              </a:ext>
            </a:extLst>
          </p:cNvPr>
          <p:cNvSpPr txBox="1"/>
          <p:nvPr/>
        </p:nvSpPr>
        <p:spPr>
          <a:xfrm>
            <a:off x="400770" y="4357791"/>
            <a:ext cx="568354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Saving model as .mat for further investigation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1E8DB3-F097-4536-AB1C-A168E5D6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0" y="2071674"/>
            <a:ext cx="5683542" cy="228611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5" name="그림 24" descr="잔디, 사람, 실외이(가) 표시된 사진&#10;&#10;자동 생성된 설명">
            <a:extLst>
              <a:ext uri="{FF2B5EF4-FFF2-40B4-BE49-F238E27FC236}">
                <a16:creationId xmlns:a16="http://schemas.microsoft.com/office/drawing/2014/main" id="{17D21A55-5DF5-4033-AFE8-5B32822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15" y="3540316"/>
            <a:ext cx="5089476" cy="254473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7F7D5A8-7287-479A-A1F6-14EDA33BB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ED5F44E-BCCF-45BB-B32F-BE11C116012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EB45B7-CC3F-4CC8-843C-7B1664DD3BDE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52E8F87-7C9C-4CCB-9BEA-B2CEF8D1C729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6BAE330-3192-4258-B6D2-904BA0EE2C98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8C4CE26-1DA9-4AD4-B50E-2BD4537FB243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281BD34-CEEF-4722-AE23-419B75E1A11B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461BF0C-AA85-46DC-8642-1DCFD15397F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674D90-D1FC-4617-9A9F-AE41E2B0D46A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29CBEE4-3561-4B3C-AABE-12AD4B0A3D54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8BFA4E7-5A50-4347-AE02-6DC08161D8A0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1E79C79-58DC-45E3-BAA8-47610E4358B0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012C83F-F93D-4A93-9E35-90F10C2D7477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5DE478-3559-4AB3-A6C7-706D04B6C4EA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18A311-6FB9-4DB3-87AC-7364D929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99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 = “Linear Logistic Regression”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Regression = “Fitting”</a:t>
            </a:r>
          </a:p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Logistic = “Linear Logistic”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Decision boundary to be learned is linear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But output is not </a:t>
            </a:r>
            <a:r>
              <a:rPr lang="en-US" altLang="ko-KR" dirty="0"/>
              <a:t>“score”, but</a:t>
            </a:r>
            <a:br>
              <a:rPr lang="en-US" altLang="ko-KR" dirty="0"/>
            </a:br>
            <a:r>
              <a:rPr lang="en-US" altLang="ko-KR" dirty="0">
                <a:solidFill>
                  <a:schemeClr val="tx1"/>
                </a:solidFill>
              </a:rPr>
              <a:t>logistic probability (</a:t>
            </a:r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Logistic value is more fit to real world’s</a:t>
            </a:r>
            <a:br>
              <a:rPr lang="en-US" altLang="ko-KR" dirty="0"/>
            </a:br>
            <a:r>
              <a:rPr lang="en-US" altLang="ko-KR" dirty="0"/>
              <a:t>probability than linear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Let’s 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Logistic Regression from Scratch in R | by Jun M. | Towards Data Science">
            <a:extLst>
              <a:ext uri="{FF2B5EF4-FFF2-40B4-BE49-F238E27FC236}">
                <a16:creationId xmlns:a16="http://schemas.microsoft.com/office/drawing/2014/main" id="{294E5F5E-CDF1-450B-AEFB-4C3FADF03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r="15687"/>
          <a:stretch/>
        </p:blipFill>
        <p:spPr bwMode="auto">
          <a:xfrm>
            <a:off x="7093913" y="1497496"/>
            <a:ext cx="4704940" cy="49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9C60F5D-69C6-4B9C-B5E8-FF97030C7FA3}"/>
              </a:ext>
            </a:extLst>
          </p:cNvPr>
          <p:cNvCxnSpPr>
            <a:cxnSpLocks/>
            <a:stCxn id="23" idx="6"/>
            <a:endCxn id="67" idx="0"/>
          </p:cNvCxnSpPr>
          <p:nvPr/>
        </p:nvCxnSpPr>
        <p:spPr>
          <a:xfrm>
            <a:off x="4623566" y="1761875"/>
            <a:ext cx="671066" cy="40496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A52669-9262-4CFC-A745-976039300ABB}"/>
              </a:ext>
            </a:extLst>
          </p:cNvPr>
          <p:cNvCxnSpPr>
            <a:cxnSpLocks/>
            <a:stCxn id="31" idx="6"/>
            <a:endCxn id="67" idx="0"/>
          </p:cNvCxnSpPr>
          <p:nvPr/>
        </p:nvCxnSpPr>
        <p:spPr>
          <a:xfrm>
            <a:off x="4623566" y="2406389"/>
            <a:ext cx="671066" cy="340514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F882DA7-98AD-4B89-8AB0-E417C8250C16}"/>
              </a:ext>
            </a:extLst>
          </p:cNvPr>
          <p:cNvCxnSpPr>
            <a:cxnSpLocks/>
            <a:stCxn id="33" idx="6"/>
            <a:endCxn id="67" idx="0"/>
          </p:cNvCxnSpPr>
          <p:nvPr/>
        </p:nvCxnSpPr>
        <p:spPr>
          <a:xfrm>
            <a:off x="4626279" y="4322402"/>
            <a:ext cx="668353" cy="14891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6E28DA0-9EFB-4DD7-84C4-432EB0A308B0}"/>
              </a:ext>
            </a:extLst>
          </p:cNvPr>
          <p:cNvCxnSpPr>
            <a:cxnSpLocks/>
            <a:stCxn id="35" idx="6"/>
            <a:endCxn id="67" idx="0"/>
          </p:cNvCxnSpPr>
          <p:nvPr/>
        </p:nvCxnSpPr>
        <p:spPr>
          <a:xfrm>
            <a:off x="4620854" y="4966914"/>
            <a:ext cx="673778" cy="8446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BD1A8BD-49A7-4FD4-A4DE-9F598E209DBA}"/>
              </a:ext>
            </a:extLst>
          </p:cNvPr>
          <p:cNvSpPr txBox="1"/>
          <p:nvPr/>
        </p:nvSpPr>
        <p:spPr>
          <a:xfrm>
            <a:off x="6015871" y="5672334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CrossEntropyLoss</a:t>
            </a:r>
            <a:r>
              <a:rPr lang="en-US" altLang="ko-KR" dirty="0">
                <a:latin typeface="+mj-ea"/>
                <a:ea typeface="+mj-ea"/>
              </a:rPr>
              <a:t> in </a:t>
            </a:r>
            <a:r>
              <a:rPr lang="en-US" altLang="ko-KR" dirty="0" err="1">
                <a:latin typeface="+mj-ea"/>
                <a:ea typeface="+mj-ea"/>
              </a:rPr>
              <a:t>PyTorch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is LR expressed in learning model?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D5827-692B-4FCA-B014-ACDF202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/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/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/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/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A58E8C-A7FC-466A-AC5D-E08D5EE17237}"/>
              </a:ext>
            </a:extLst>
          </p:cNvPr>
          <p:cNvSpPr txBox="1"/>
          <p:nvPr/>
        </p:nvSpPr>
        <p:spPr>
          <a:xfrm rot="5400000">
            <a:off x="1099931" y="304358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/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8DB65F-0A1A-4F32-890C-8D1C03AD8698}"/>
              </a:ext>
            </a:extLst>
          </p:cNvPr>
          <p:cNvCxnSpPr>
            <a:cxnSpLocks/>
            <a:stCxn id="18" idx="3"/>
            <a:endCxn id="23" idx="2"/>
          </p:cNvCxnSpPr>
          <p:nvPr/>
        </p:nvCxnSpPr>
        <p:spPr>
          <a:xfrm>
            <a:off x="1824383" y="175370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C478E1-470A-4252-B55D-E75F7C9B6189}"/>
              </a:ext>
            </a:extLst>
          </p:cNvPr>
          <p:cNvCxnSpPr>
            <a:cxnSpLocks/>
            <a:stCxn id="19" idx="3"/>
            <a:endCxn id="23" idx="2"/>
          </p:cNvCxnSpPr>
          <p:nvPr/>
        </p:nvCxnSpPr>
        <p:spPr>
          <a:xfrm flipV="1">
            <a:off x="1824383" y="176187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5E27F3-D274-4DFA-B5D6-5890DF5DAF3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1824383" y="176187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033FDE-C929-4E07-BEE1-B398B522558E}"/>
              </a:ext>
            </a:extLst>
          </p:cNvPr>
          <p:cNvCxnSpPr>
            <a:cxnSpLocks/>
            <a:stCxn id="21" idx="3"/>
            <a:endCxn id="23" idx="2"/>
          </p:cNvCxnSpPr>
          <p:nvPr/>
        </p:nvCxnSpPr>
        <p:spPr>
          <a:xfrm flipV="1">
            <a:off x="1824383" y="176187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E659238-5AF5-4BCB-90A5-B5D2CA221A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4623566" y="176187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/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blipFill>
                <a:blip r:embed="rId7"/>
                <a:stretch>
                  <a:fillRect l="-3704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/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blipFill>
                <a:blip r:embed="rId8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/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6FFD60-32FB-4C34-B844-B196BD5FB81F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4623566" y="240638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/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B757BD-C675-4AD4-9FCF-07E4612FF0D3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626279" y="432240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/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9AF6CC5-D49C-49E4-B1E7-00A4BFFAF617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620854" y="496691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E7A51F6-53A7-401F-8241-7ADAF6E6AA31}"/>
              </a:ext>
            </a:extLst>
          </p:cNvPr>
          <p:cNvSpPr txBox="1"/>
          <p:nvPr/>
        </p:nvSpPr>
        <p:spPr>
          <a:xfrm rot="5400000">
            <a:off x="4773849" y="304258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FD4B6E-D20F-48BF-B4E7-D5B4DA30ACB9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>
          <a:xfrm>
            <a:off x="1824383" y="228334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80A035C-E496-4B60-8A38-E8B1EFAB3775}"/>
              </a:ext>
            </a:extLst>
          </p:cNvPr>
          <p:cNvCxnSpPr>
            <a:cxnSpLocks/>
            <a:stCxn id="19" idx="3"/>
            <a:endCxn id="33" idx="2"/>
          </p:cNvCxnSpPr>
          <p:nvPr/>
        </p:nvCxnSpPr>
        <p:spPr>
          <a:xfrm>
            <a:off x="1824383" y="228334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449A297-419B-4BBE-831B-6021674D55D7}"/>
              </a:ext>
            </a:extLst>
          </p:cNvPr>
          <p:cNvCxnSpPr>
            <a:cxnSpLocks/>
            <a:stCxn id="19" idx="3"/>
            <a:endCxn id="35" idx="2"/>
          </p:cNvCxnSpPr>
          <p:nvPr/>
        </p:nvCxnSpPr>
        <p:spPr>
          <a:xfrm>
            <a:off x="1824383" y="228334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9A3453-B2A1-4C5F-A577-1725832BB573}"/>
              </a:ext>
            </a:extLst>
          </p:cNvPr>
          <p:cNvCxnSpPr>
            <a:cxnSpLocks/>
            <a:stCxn id="18" idx="3"/>
            <a:endCxn id="35" idx="2"/>
          </p:cNvCxnSpPr>
          <p:nvPr/>
        </p:nvCxnSpPr>
        <p:spPr>
          <a:xfrm>
            <a:off x="1824383" y="175370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33471E-0B55-431E-B9AD-A7774CC278EF}"/>
              </a:ext>
            </a:extLst>
          </p:cNvPr>
          <p:cNvCxnSpPr>
            <a:cxnSpLocks/>
            <a:stCxn id="18" idx="3"/>
            <a:endCxn id="33" idx="2"/>
          </p:cNvCxnSpPr>
          <p:nvPr/>
        </p:nvCxnSpPr>
        <p:spPr>
          <a:xfrm>
            <a:off x="1824383" y="175370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15CD720-6451-4ADC-B891-0406CF7D97DA}"/>
              </a:ext>
            </a:extLst>
          </p:cNvPr>
          <p:cNvCxnSpPr>
            <a:cxnSpLocks/>
            <a:stCxn id="18" idx="3"/>
            <a:endCxn id="31" idx="2"/>
          </p:cNvCxnSpPr>
          <p:nvPr/>
        </p:nvCxnSpPr>
        <p:spPr>
          <a:xfrm>
            <a:off x="1824383" y="175370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67E76D-4AA4-4110-9AB7-DAE3E6584F72}"/>
              </a:ext>
            </a:extLst>
          </p:cNvPr>
          <p:cNvCxnSpPr>
            <a:cxnSpLocks/>
            <a:stCxn id="20" idx="3"/>
            <a:endCxn id="35" idx="2"/>
          </p:cNvCxnSpPr>
          <p:nvPr/>
        </p:nvCxnSpPr>
        <p:spPr>
          <a:xfrm>
            <a:off x="1824383" y="441474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D58C4C-ABAD-4016-8989-5A52C6D8F9C0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1824383" y="432240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42CB2-F726-4481-9D11-6A165BC29DD4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1824383" y="240638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F157B2-6605-4158-91C3-91C1B7312C81}"/>
              </a:ext>
            </a:extLst>
          </p:cNvPr>
          <p:cNvCxnSpPr>
            <a:cxnSpLocks/>
            <a:stCxn id="21" idx="3"/>
            <a:endCxn id="35" idx="2"/>
          </p:cNvCxnSpPr>
          <p:nvPr/>
        </p:nvCxnSpPr>
        <p:spPr>
          <a:xfrm>
            <a:off x="1824383" y="494241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AA00E8-E564-4675-A5C1-836AF8D3E8EC}"/>
              </a:ext>
            </a:extLst>
          </p:cNvPr>
          <p:cNvCxnSpPr>
            <a:cxnSpLocks/>
            <a:stCxn id="21" idx="3"/>
            <a:endCxn id="33" idx="2"/>
          </p:cNvCxnSpPr>
          <p:nvPr/>
        </p:nvCxnSpPr>
        <p:spPr>
          <a:xfrm flipV="1">
            <a:off x="1824383" y="432240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5CA45-6476-43A9-8606-F66460F8D90F}"/>
              </a:ext>
            </a:extLst>
          </p:cNvPr>
          <p:cNvCxnSpPr>
            <a:cxnSpLocks/>
            <a:stCxn id="21" idx="3"/>
            <a:endCxn id="31" idx="2"/>
          </p:cNvCxnSpPr>
          <p:nvPr/>
        </p:nvCxnSpPr>
        <p:spPr>
          <a:xfrm flipV="1">
            <a:off x="1824383" y="240638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BA69889-7763-43B6-9344-D5A2A2DE4294}"/>
              </a:ext>
            </a:extLst>
          </p:cNvPr>
          <p:cNvSpPr txBox="1"/>
          <p:nvPr/>
        </p:nvSpPr>
        <p:spPr>
          <a:xfrm>
            <a:off x="2392276" y="293664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/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blipFill>
                <a:blip r:embed="rId12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/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blipFill>
                <a:blip r:embed="rId13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39BD45-C50E-4D83-B285-BE931186C9A5}"/>
              </a:ext>
            </a:extLst>
          </p:cNvPr>
          <p:cNvSpPr/>
          <p:nvPr/>
        </p:nvSpPr>
        <p:spPr>
          <a:xfrm>
            <a:off x="614198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>
                <a:solidFill>
                  <a:schemeClr val="tx1"/>
                </a:solidFill>
                <a:latin typeface="+mj-ea"/>
                <a:ea typeface="+mj-ea"/>
              </a:rPr>
              <a:t>SOFTMAX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CE1E379-F3FD-40ED-A809-94CEA86309C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668420" y="1753702"/>
            <a:ext cx="473567" cy="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8A9BFCA-65A6-4D2E-9C5F-4F6B005B396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658287" y="2434367"/>
            <a:ext cx="4735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BC03F3-3CCE-46AD-A93C-6C467DB12E7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668419" y="4322402"/>
            <a:ext cx="4762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C3349E7-E0E3-4A36-9B4B-26BA0404022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663611" y="4966914"/>
            <a:ext cx="4756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DEB9B7D-B389-4902-9866-5B7E86D10681}"/>
              </a:ext>
            </a:extLst>
          </p:cNvPr>
          <p:cNvCxnSpPr>
            <a:cxnSpLocks/>
          </p:cNvCxnSpPr>
          <p:nvPr/>
        </p:nvCxnSpPr>
        <p:spPr>
          <a:xfrm>
            <a:off x="7057391" y="177493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/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blipFill>
                <a:blip r:embed="rId14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/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blipFill>
                <a:blip r:embed="rId15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C5BE1E-5598-40F6-9909-6A80588FBB42}"/>
              </a:ext>
            </a:extLst>
          </p:cNvPr>
          <p:cNvCxnSpPr>
            <a:cxnSpLocks/>
          </p:cNvCxnSpPr>
          <p:nvPr/>
        </p:nvCxnSpPr>
        <p:spPr>
          <a:xfrm>
            <a:off x="7057391" y="2419448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0FAEA5B-B07A-4B7A-85FC-A2F024106A6F}"/>
              </a:ext>
            </a:extLst>
          </p:cNvPr>
          <p:cNvCxnSpPr>
            <a:cxnSpLocks/>
          </p:cNvCxnSpPr>
          <p:nvPr/>
        </p:nvCxnSpPr>
        <p:spPr>
          <a:xfrm>
            <a:off x="7060104" y="4335461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274E55E-ACD4-4CEB-9B21-1C408E66CD51}"/>
              </a:ext>
            </a:extLst>
          </p:cNvPr>
          <p:cNvCxnSpPr>
            <a:cxnSpLocks/>
          </p:cNvCxnSpPr>
          <p:nvPr/>
        </p:nvCxnSpPr>
        <p:spPr>
          <a:xfrm>
            <a:off x="7054679" y="4979973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D07DB12-31E3-429B-B453-482E2A81B1EE}"/>
              </a:ext>
            </a:extLst>
          </p:cNvPr>
          <p:cNvSpPr txBox="1"/>
          <p:nvPr/>
        </p:nvSpPr>
        <p:spPr>
          <a:xfrm rot="5400000">
            <a:off x="7340262" y="3055641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/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blipFill>
                <a:blip r:embed="rId16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/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blipFill>
                <a:blip r:embed="rId17"/>
                <a:stretch>
                  <a:fillRect l="-192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/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8AB7A6-AD50-40A3-9281-47F21DC921B1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4047153" y="6231506"/>
            <a:ext cx="573700" cy="6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/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blipFill>
                <a:blip r:embed="rId19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343726-59F6-44E7-BD8D-A0F9C653DE47}"/>
              </a:ext>
            </a:extLst>
          </p:cNvPr>
          <p:cNvSpPr/>
          <p:nvPr/>
        </p:nvSpPr>
        <p:spPr>
          <a:xfrm>
            <a:off x="842102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 err="1">
                <a:solidFill>
                  <a:schemeClr val="tx1"/>
                </a:solidFill>
                <a:latin typeface="+mj-ea"/>
                <a:ea typeface="+mj-ea"/>
              </a:rPr>
              <a:t>NLLLoss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D0553A9-A2DE-477A-9B07-F34979BB668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8102245" y="1766761"/>
            <a:ext cx="316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98AFF56-B7B5-41F6-9300-4CF734FB8109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8092112" y="2447426"/>
            <a:ext cx="32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2D5138-42D7-4EC0-963C-E3DA0FB3FB9D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8102244" y="4335461"/>
            <a:ext cx="323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125B107-3601-4F40-BB7C-78219398DEF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097436" y="4979973"/>
            <a:ext cx="3187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대괄호 77">
            <a:extLst>
              <a:ext uri="{FF2B5EF4-FFF2-40B4-BE49-F238E27FC236}">
                <a16:creationId xmlns:a16="http://schemas.microsoft.com/office/drawing/2014/main" id="{D16F9106-0227-4805-B77C-C0748EDB4CC2}"/>
              </a:ext>
            </a:extLst>
          </p:cNvPr>
          <p:cNvSpPr/>
          <p:nvPr/>
        </p:nvSpPr>
        <p:spPr>
          <a:xfrm rot="5400000">
            <a:off x="7580446" y="3845744"/>
            <a:ext cx="268823" cy="323771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21C7EB62-0043-41FD-876A-F881AEFE2614}"/>
              </a:ext>
            </a:extLst>
          </p:cNvPr>
          <p:cNvSpPr/>
          <p:nvPr/>
        </p:nvSpPr>
        <p:spPr>
          <a:xfrm rot="16200000">
            <a:off x="9185067" y="2681319"/>
            <a:ext cx="2130552" cy="1121723"/>
          </a:xfrm>
          <a:prstGeom prst="curvedUpArrow">
            <a:avLst>
              <a:gd name="adj1" fmla="val 20987"/>
              <a:gd name="adj2" fmla="val 45481"/>
              <a:gd name="adj3" fmla="val 41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33299-0B03-4918-A5EF-8F9DDF73B28A}"/>
              </a:ext>
            </a:extLst>
          </p:cNvPr>
          <p:cNvSpPr txBox="1"/>
          <p:nvPr/>
        </p:nvSpPr>
        <p:spPr>
          <a:xfrm>
            <a:off x="10060617" y="4307457"/>
            <a:ext cx="159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Back</a:t>
            </a:r>
          </a:p>
          <a:p>
            <a:r>
              <a:rPr lang="en-US" altLang="ko-KR" dirty="0">
                <a:latin typeface="+mj-ea"/>
                <a:ea typeface="+mj-ea"/>
              </a:rPr>
              <a:t>Propagation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4224F3-BE87-4895-9E91-E349D2B611DF}"/>
              </a:ext>
            </a:extLst>
          </p:cNvPr>
          <p:cNvSpPr txBox="1"/>
          <p:nvPr/>
        </p:nvSpPr>
        <p:spPr>
          <a:xfrm>
            <a:off x="1174539" y="5657103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Linear Regression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1" name="오른쪽 대괄호 100">
            <a:extLst>
              <a:ext uri="{FF2B5EF4-FFF2-40B4-BE49-F238E27FC236}">
                <a16:creationId xmlns:a16="http://schemas.microsoft.com/office/drawing/2014/main" id="{625E797E-EF93-40A2-8267-7A8EB90FD84C}"/>
              </a:ext>
            </a:extLst>
          </p:cNvPr>
          <p:cNvSpPr/>
          <p:nvPr/>
        </p:nvSpPr>
        <p:spPr>
          <a:xfrm rot="5400000">
            <a:off x="2804703" y="3764923"/>
            <a:ext cx="268823" cy="336889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67" grpId="0" animBg="1"/>
      <p:bldP spid="87" grpId="0"/>
      <p:bldP spid="78" grpId="0" animBg="1"/>
      <p:bldP spid="12" grpId="0" animBg="1"/>
      <p:bldP spid="13" grpId="0"/>
      <p:bldP spid="100" grpId="0"/>
      <p:bldP spid="1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54E2187-873A-46FB-BA77-4AE4C0B65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83060"/>
            <a:ext cx="4510343" cy="3491879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CD5EA0-FE27-48CB-9C8A-3532F1A9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418A-FA21-46F4-B63D-C436FBAAD62D}"/>
              </a:ext>
            </a:extLst>
          </p:cNvPr>
          <p:cNvSpPr txBox="1"/>
          <p:nvPr/>
        </p:nvSpPr>
        <p:spPr>
          <a:xfrm>
            <a:off x="651777" y="5617576"/>
            <a:ext cx="448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351CD6-2DE4-4EBA-B78E-3CC91E9B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5" r="51079"/>
          <a:stretch/>
        </p:blipFill>
        <p:spPr bwMode="auto">
          <a:xfrm>
            <a:off x="5778442" y="1846486"/>
            <a:ext cx="5694929" cy="27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60771-A3D6-4285-942C-708DCF7693D7}"/>
              </a:ext>
            </a:extLst>
          </p:cNvPr>
          <p:cNvSpPr txBox="1"/>
          <p:nvPr/>
        </p:nvSpPr>
        <p:spPr>
          <a:xfrm>
            <a:off x="5605070" y="5617576"/>
            <a:ext cx="604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Stochastic 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DB7ABA4-AE06-4565-8A47-F82EF4208979}"/>
              </a:ext>
            </a:extLst>
          </p:cNvPr>
          <p:cNvCxnSpPr/>
          <p:nvPr/>
        </p:nvCxnSpPr>
        <p:spPr>
          <a:xfrm flipH="1">
            <a:off x="6662530" y="5174939"/>
            <a:ext cx="110435" cy="355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7062A7-A5A9-4A52-A87A-42289A6BA0B7}"/>
              </a:ext>
            </a:extLst>
          </p:cNvPr>
          <p:cNvSpPr txBox="1"/>
          <p:nvPr/>
        </p:nvSpPr>
        <p:spPr>
          <a:xfrm>
            <a:off x="6646609" y="4834777"/>
            <a:ext cx="43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Because we randomly pick dataset to train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Mini-batch Stochastic Gradient Descent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75B0E80-FBD9-4C3F-8DDA-D72BAE98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Why Mini-batch SGD?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SGD samples 1 data from dataset at each iteration</a:t>
            </a:r>
          </a:p>
          <a:p>
            <a:pPr lvl="2"/>
            <a:r>
              <a:rPr lang="en-US" altLang="ko-KR" dirty="0"/>
              <a:t>This one-shot learning makes learning oscillate!</a:t>
            </a:r>
          </a:p>
          <a:p>
            <a:pPr lvl="2"/>
            <a:r>
              <a:rPr lang="en-US" altLang="ko-KR" dirty="0"/>
              <a:t>So put more data pair and accumulate gradients!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Mini-batch SGD samples many data at each iteration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How about learn all data pair at an iteration?</a:t>
            </a:r>
          </a:p>
          <a:p>
            <a:pPr lvl="1"/>
            <a:r>
              <a:rPr lang="en-US" altLang="ko-KR" dirty="0"/>
              <a:t>Good approach, so-called “Batch SGD”!</a:t>
            </a:r>
            <a:r>
              <a:rPr lang="ko-KR" altLang="en-US" dirty="0"/>
              <a:t> </a:t>
            </a:r>
            <a:r>
              <a:rPr lang="en-US" altLang="ko-KR" dirty="0"/>
              <a:t>But…</a:t>
            </a:r>
          </a:p>
          <a:p>
            <a:pPr lvl="2"/>
            <a:r>
              <a:rPr lang="en-US" altLang="ko-KR" dirty="0"/>
              <a:t>It takes a lot of time and memory to learn all data pair</a:t>
            </a:r>
            <a:br>
              <a:rPr lang="en-US" altLang="ko-KR" dirty="0"/>
            </a:br>
            <a:r>
              <a:rPr lang="en-US" altLang="ko-KR" dirty="0"/>
              <a:t>when dataset becomes larger</a:t>
            </a:r>
          </a:p>
          <a:p>
            <a:pPr lvl="2"/>
            <a:r>
              <a:rPr lang="en-US" altLang="ko-KR" dirty="0"/>
              <a:t>Hard to overcome local optimal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355EE-D10D-4A2C-98B3-610D7ABA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6CBD89-5B3E-4851-A1CB-68E549CF1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05" r="50831"/>
          <a:stretch/>
        </p:blipFill>
        <p:spPr bwMode="auto">
          <a:xfrm>
            <a:off x="7811941" y="1381803"/>
            <a:ext cx="3988632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11AA7C-72B2-46BF-964D-494788D55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27105" r="638"/>
          <a:stretch/>
        </p:blipFill>
        <p:spPr bwMode="auto">
          <a:xfrm>
            <a:off x="7844590" y="4038730"/>
            <a:ext cx="3955983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7DAB6-2297-4D32-801F-F42C8115147F}"/>
              </a:ext>
            </a:extLst>
          </p:cNvPr>
          <p:cNvSpPr txBox="1"/>
          <p:nvPr/>
        </p:nvSpPr>
        <p:spPr>
          <a:xfrm>
            <a:off x="8036560" y="332715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Stochastic Gradient Descent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A3E4-4255-4DCA-AD3C-6F675A08302F}"/>
              </a:ext>
            </a:extLst>
          </p:cNvPr>
          <p:cNvSpPr txBox="1"/>
          <p:nvPr/>
        </p:nvSpPr>
        <p:spPr>
          <a:xfrm>
            <a:off x="8036560" y="593647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Mini-batch SGD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Flow of DL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Flow Diagram &amp; Code Example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Training Techniques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Weight Initialization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Hyper-parameter Searching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8F03-7793-4678-9F4E-207C934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CB735-2105-4C56-A671-15AB074A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attach “logistic function” so that the linear regression model can do classification task!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give a dataset of specified size (not all !) for better gradient descent performance!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B5E68-A4DD-4DE1-B1DB-398BB87E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hlinkClick r:id="rId2"/>
              </a:rPr>
              <a:t>https://git.io/aibd-basic-day2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seaborn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570566"/>
          </a:xfrm>
        </p:spPr>
        <p:txBody>
          <a:bodyPr anchor="t"/>
          <a:lstStyle/>
          <a:p>
            <a:r>
              <a:rPr lang="en-US" altLang="ko-KR" dirty="0"/>
              <a:t>1. Library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Importation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&amp; Device Preparation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871133"/>
            <a:ext cx="4558307" cy="450982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7291820" y="3310467"/>
            <a:ext cx="4458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 URL in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torchvision</a:t>
            </a:r>
            <a:r>
              <a:rPr lang="en-US" altLang="ko-KR" sz="2400" dirty="0">
                <a:latin typeface="+mj-ea"/>
                <a:ea typeface="+mj-ea"/>
              </a:rPr>
              <a:t> package is outdated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So temporarily replaced source URL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Future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2000" dirty="0"/>
              <a:t> package will contain working URLs</a:t>
            </a:r>
            <a:endParaRPr lang="ko-KR" altLang="en-US" sz="20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FA61D332-E54E-40E4-B42E-44B6967B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04499-94ED-44E2-A653-86163A97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0" y="3587471"/>
            <a:ext cx="621116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570566"/>
          </a:xfrm>
        </p:spPr>
        <p:txBody>
          <a:bodyPr anchor="t"/>
          <a:lstStyle/>
          <a:p>
            <a:r>
              <a:rPr lang="en-US" altLang="ko-KR" dirty="0"/>
              <a:t>1. Library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Importation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&amp; Device Preparation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871133"/>
            <a:ext cx="4558307" cy="450982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FA61D332-E54E-40E4-B42E-44B6967B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6A9AA4-77E3-4E53-80A8-E34716323059}"/>
              </a:ext>
            </a:extLst>
          </p:cNvPr>
          <p:cNvGrpSpPr/>
          <p:nvPr/>
        </p:nvGrpSpPr>
        <p:grpSpPr>
          <a:xfrm>
            <a:off x="40529" y="1391257"/>
            <a:ext cx="7291824" cy="4256014"/>
            <a:chOff x="-1" y="858520"/>
            <a:chExt cx="7291824" cy="4256014"/>
          </a:xfrm>
        </p:grpSpPr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3D40BBB-1324-4BB8-91C6-A690D5E0F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91"/>
            <a:stretch/>
          </p:blipFill>
          <p:spPr>
            <a:xfrm>
              <a:off x="-1" y="858520"/>
              <a:ext cx="7291823" cy="335545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78E161-37A9-4DFC-8BEE-309E5A531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80"/>
            <a:stretch/>
          </p:blipFill>
          <p:spPr>
            <a:xfrm>
              <a:off x="0" y="4211799"/>
              <a:ext cx="7291823" cy="902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985" y="2435948"/>
            <a:ext cx="4700030" cy="1111459"/>
          </a:xfrm>
        </p:spPr>
        <p:txBody>
          <a:bodyPr anchor="t"/>
          <a:lstStyle/>
          <a:p>
            <a:pPr algn="ctr"/>
            <a:r>
              <a:rPr lang="en-US" altLang="ko-KR" dirty="0"/>
              <a:t>2. Hyper-Parameters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8800" dirty="0"/>
              <a:t>Quiz !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2. Hyper-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398431" y="3588068"/>
            <a:ext cx="11395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This section is generally filled during coding, but let’s fill it in advance today.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            </a:t>
            </a:r>
            <a:r>
              <a:rPr lang="en-US" altLang="ko-KR" sz="900" dirty="0"/>
              <a:t> </a:t>
            </a:r>
            <a:r>
              <a:rPr lang="en-US" altLang="ko-KR" sz="2000" dirty="0"/>
              <a:t>: the number of dataset in one mini-batch (generally a multiple of 2)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logging_dispfig</a:t>
            </a:r>
            <a:r>
              <a:rPr lang="en-US" altLang="ko-KR" sz="2000" dirty="0"/>
              <a:t>   : switch for displaying learning graph during training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maximum_epoch</a:t>
            </a:r>
            <a:r>
              <a:rPr lang="en-US" altLang="ko-KR" sz="2000" dirty="0"/>
              <a:t>       : training epoch count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learning_rate</a:t>
            </a:r>
            <a:r>
              <a:rPr lang="en-US" altLang="ko-KR" sz="2000" dirty="0"/>
              <a:t>       : learning rate what you know</a:t>
            </a:r>
            <a:endParaRPr lang="ko-KR" altLang="en-US" sz="2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B5C0A0B-6301-4ABA-BC75-2AA0080D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-259080"/>
            <a:ext cx="7673340" cy="40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149109"/>
            <a:ext cx="4064587" cy="1360340"/>
            <a:chOff x="205616" y="2149109"/>
            <a:chExt cx="4064587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3671307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training dataset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0" y="2379942"/>
              <a:ext cx="393277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4F261E-E90E-4344-9AA4-869A58D3B271}"/>
              </a:ext>
            </a:extLst>
          </p:cNvPr>
          <p:cNvSpPr txBox="1"/>
          <p:nvPr/>
        </p:nvSpPr>
        <p:spPr>
          <a:xfrm>
            <a:off x="454991" y="4688186"/>
            <a:ext cx="11395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ToTensor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Original dataset is in form of “PIL (Python Image Library)” image, so using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torchvision.transforms.ToTensor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we can convert the image into torch Tensor.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62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383337"/>
            <a:ext cx="8334790" cy="1360340"/>
            <a:chOff x="205616" y="2149109"/>
            <a:chExt cx="8334790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7941510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Split train dataset to training set &amp; validation set (ratio = 9:1)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8" y="2379942"/>
              <a:ext cx="393269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29896C-5766-4673-B088-189C8E85A529}"/>
              </a:ext>
            </a:extLst>
          </p:cNvPr>
          <p:cNvGrpSpPr/>
          <p:nvPr/>
        </p:nvGrpSpPr>
        <p:grpSpPr>
          <a:xfrm>
            <a:off x="205616" y="3993635"/>
            <a:ext cx="3902835" cy="1087329"/>
            <a:chOff x="-927152" y="1532002"/>
            <a:chExt cx="3902835" cy="108732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984B20A-9FBE-43EE-8766-F7F336B90613}"/>
                </a:ext>
              </a:extLst>
            </p:cNvPr>
            <p:cNvCxnSpPr>
              <a:cxnSpLocks/>
            </p:cNvCxnSpPr>
            <p:nvPr/>
          </p:nvCxnSpPr>
          <p:spPr>
            <a:xfrm>
              <a:off x="-927152" y="1532002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302E5E-3E37-403B-906E-D64317EA2BDA}"/>
                </a:ext>
              </a:extLst>
            </p:cNvPr>
            <p:cNvSpPr txBox="1"/>
            <p:nvPr/>
          </p:nvSpPr>
          <p:spPr>
            <a:xfrm>
              <a:off x="-162979" y="2157666"/>
              <a:ext cx="3138662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test dataset</a:t>
              </a:r>
              <a:endParaRPr lang="ko-KR" altLang="en-US" sz="24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ABE709B4-6D5C-4B63-8B71-91B6847EDE45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-927149" y="1532005"/>
              <a:ext cx="764171" cy="856495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A91F6B-B2AA-4545-93AB-E3584E7611CF}"/>
              </a:ext>
            </a:extLst>
          </p:cNvPr>
          <p:cNvSpPr txBox="1"/>
          <p:nvPr/>
        </p:nvSpPr>
        <p:spPr>
          <a:xfrm>
            <a:off x="4490719" y="4572000"/>
            <a:ext cx="7302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Datasets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train_data</a:t>
            </a:r>
            <a:r>
              <a:rPr lang="en-US" altLang="ko-KR" sz="1100" dirty="0"/>
              <a:t> </a:t>
            </a:r>
            <a:r>
              <a:rPr lang="en-US" altLang="ko-KR" sz="2000" dirty="0"/>
              <a:t>  </a:t>
            </a:r>
            <a:r>
              <a:rPr lang="en-US" altLang="ko-KR" sz="900" dirty="0"/>
              <a:t> </a:t>
            </a:r>
            <a:r>
              <a:rPr lang="en-US" altLang="ko-KR" sz="2000" dirty="0"/>
              <a:t>: dataset used at gradient descent (real training)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valid_data</a:t>
            </a:r>
            <a:r>
              <a:rPr lang="en-US" altLang="ko-KR" sz="2000" dirty="0"/>
              <a:t>   : dataset used to check learning progress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test_data</a:t>
            </a:r>
            <a:r>
              <a:rPr lang="en-US" altLang="ko-KR" sz="2000" dirty="0"/>
              <a:t>     : dataset used to evaluate performance of model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8B2140-80C9-4563-9198-FEFEE3BB0F62}"/>
              </a:ext>
            </a:extLst>
          </p:cNvPr>
          <p:cNvSpPr/>
          <p:nvPr/>
        </p:nvSpPr>
        <p:spPr>
          <a:xfrm>
            <a:off x="3235058" y="6072981"/>
            <a:ext cx="7097662" cy="615952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Q. What is the difference between validation data &amp; test data?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3F3C67-4E9A-4368-8E1B-86B6A719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" y="2078176"/>
            <a:ext cx="8666667" cy="440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5CFC3D-2CA6-46DB-A639-0E4C0B0DF7A9}"/>
              </a:ext>
            </a:extLst>
          </p:cNvPr>
          <p:cNvSpPr txBox="1"/>
          <p:nvPr/>
        </p:nvSpPr>
        <p:spPr>
          <a:xfrm>
            <a:off x="8488680" y="2564866"/>
            <a:ext cx="3361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Python Template Literal &lt;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f</a:t>
            </a:r>
            <a:r>
              <a:rPr lang="en-US" altLang="ko-KR" sz="2400" dirty="0">
                <a:latin typeface="+mj-ea"/>
                <a:ea typeface="+mj-ea"/>
              </a:rPr>
              <a:t>&gt; Basic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From python 3.6, template literal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is supported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Write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before opening apostrophe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string, use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{variable}</a:t>
            </a:r>
            <a:r>
              <a:rPr lang="en-US" altLang="ko-KR" sz="2000" dirty="0"/>
              <a:t> to embed variable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68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flow of deep learning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&amp; code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Applying (1) to the </a:t>
            </a:r>
            <a:r>
              <a:rPr lang="en-US" altLang="ko-KR" dirty="0"/>
              <a:t>logistic regression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model with mini-batch SGD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 the differences from </a:t>
            </a:r>
            <a:r>
              <a:rPr lang="en-US" altLang="ko-KR" dirty="0"/>
              <a:t>weight initialization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Finding proper </a:t>
            </a:r>
            <a:r>
              <a:rPr lang="en-US" altLang="ko-KR" dirty="0"/>
              <a:t>hyper-parameters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to get fast convergence speed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03EA8-029F-429F-85E6-8A23A2C4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9" y="1689416"/>
            <a:ext cx="6255071" cy="3645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7094220" y="4411683"/>
            <a:ext cx="4472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“Content of Y”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23CD9D-B0BA-46D5-ACA6-91F2CDC5E06A}"/>
              </a:ext>
            </a:extLst>
          </p:cNvPr>
          <p:cNvSpPr/>
          <p:nvPr/>
        </p:nvSpPr>
        <p:spPr>
          <a:xfrm>
            <a:off x="7584440" y="2844800"/>
            <a:ext cx="695960" cy="695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=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13AD6D9-E176-40CC-8E83-4AE2B561845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6018530" y="930910"/>
            <a:ext cx="340360" cy="34874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CE2E5D1-F9FC-4C9C-AA1C-F18FFAB738E9}"/>
              </a:ext>
            </a:extLst>
          </p:cNvPr>
          <p:cNvCxnSpPr>
            <a:stCxn id="6" idx="4"/>
          </p:cNvCxnSpPr>
          <p:nvPr/>
        </p:nvCxnSpPr>
        <p:spPr>
          <a:xfrm rot="5400000">
            <a:off x="5342890" y="1322070"/>
            <a:ext cx="370840" cy="48082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4BA08-5F4E-4156-AFFB-583905F01E66}"/>
              </a:ext>
            </a:extLst>
          </p:cNvPr>
          <p:cNvSpPr txBox="1"/>
          <p:nvPr/>
        </p:nvSpPr>
        <p:spPr>
          <a:xfrm>
            <a:off x="485093" y="4948980"/>
            <a:ext cx="1136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DataLoader</a:t>
            </a:r>
            <a:r>
              <a:rPr lang="en-US" altLang="ko-KR" sz="2400" dirty="0">
                <a:latin typeface="+mj-ea"/>
                <a:ea typeface="+mj-ea"/>
              </a:rPr>
              <a:t> (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torch.utils.data.DataLoader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Useful wrapper for data feeding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Cut dataset based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→ We are implementing mini-batch using this feature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Make dataset into “Python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altLang="ko-KR" sz="2000" dirty="0"/>
              <a:t> object” → We can call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enumerate()</a:t>
            </a:r>
            <a:r>
              <a:rPr lang="en-US" altLang="ko-KR" sz="2000" dirty="0"/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DataLoader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BB5272-6517-4313-8389-C69A907239E8}"/>
              </a:ext>
            </a:extLst>
          </p:cNvPr>
          <p:cNvGrpSpPr/>
          <p:nvPr/>
        </p:nvGrpSpPr>
        <p:grpSpPr>
          <a:xfrm>
            <a:off x="485093" y="1261241"/>
            <a:ext cx="8036607" cy="1918839"/>
            <a:chOff x="2026920" y="2544407"/>
            <a:chExt cx="8036607" cy="19188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6009F-E932-4EAF-B2C6-F89CE1935411}"/>
                </a:ext>
              </a:extLst>
            </p:cNvPr>
            <p:cNvSpPr txBox="1"/>
            <p:nvPr/>
          </p:nvSpPr>
          <p:spPr>
            <a:xfrm>
              <a:off x="2026920" y="2544407"/>
              <a:ext cx="6513486" cy="769441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shuffle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</a:t>
              </a:r>
              <a:r>
                <a:rPr lang="en-US" altLang="ko-KR" sz="2000" dirty="0" err="1"/>
                <a:t>DataLoader</a:t>
              </a:r>
              <a:r>
                <a:rPr lang="en-US" altLang="ko-KR" sz="2000" dirty="0"/>
                <a:t> will shuffle dataset every epoch</a:t>
              </a:r>
              <a:endParaRPr lang="ko-KR" altLang="en-US" sz="2000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471A4FF-DB2E-40DA-BE6A-E7D91F521C2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7098896" y="1498615"/>
              <a:ext cx="1149398" cy="4779864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F51BE15-D159-4899-8B72-7B2908BD2E03}"/>
              </a:ext>
            </a:extLst>
          </p:cNvPr>
          <p:cNvSpPr/>
          <p:nvPr/>
        </p:nvSpPr>
        <p:spPr>
          <a:xfrm>
            <a:off x="8326120" y="3180080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69DED3-7436-469B-8DE8-DCF97B6EAB80}"/>
              </a:ext>
            </a:extLst>
          </p:cNvPr>
          <p:cNvGrpSpPr/>
          <p:nvPr/>
        </p:nvGrpSpPr>
        <p:grpSpPr>
          <a:xfrm>
            <a:off x="472440" y="359379"/>
            <a:ext cx="6513486" cy="3282980"/>
            <a:chOff x="2026920" y="2031446"/>
            <a:chExt cx="6513486" cy="32829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F728F-D812-4456-AC11-28A701224192}"/>
                </a:ext>
              </a:extLst>
            </p:cNvPr>
            <p:cNvSpPr txBox="1"/>
            <p:nvPr/>
          </p:nvSpPr>
          <p:spPr>
            <a:xfrm>
              <a:off x="2026920" y="2031446"/>
              <a:ext cx="6513486" cy="1795363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dataset length is not a multiple of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/>
                <a:t>, if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=True</a:t>
              </a:r>
              <a:r>
                <a:rPr lang="en-US" altLang="ko-KR" sz="2000" dirty="0"/>
                <a:t>, it drops last small data.</a:t>
              </a:r>
            </a:p>
            <a:p>
              <a:r>
                <a:rPr lang="en-US" altLang="ko-KR" sz="2000" dirty="0"/>
                <a:t>Example)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len</a:t>
              </a:r>
              <a:r>
                <a:rPr lang="en-US" altLang="ko-KR" sz="2000" dirty="0">
                  <a:latin typeface="Consolas" panose="020B0609020204030204" pitchFamily="49" charset="0"/>
                </a:rPr>
                <a:t>(dataset)=38,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>
                  <a:latin typeface="Consolas" panose="020B0609020204030204" pitchFamily="49" charset="0"/>
                </a:rPr>
                <a:t>=16</a:t>
              </a:r>
              <a:br>
                <a:rPr lang="en-US" altLang="ko-KR" sz="2000" dirty="0"/>
              </a:br>
              <a:r>
                <a:rPr lang="en-US" altLang="ko-KR" sz="2000" dirty="0"/>
                <a:t>                ⇒ 6 data pairs will not be used</a:t>
              </a:r>
              <a:endParaRPr lang="ko-KR" altLang="en-US" sz="2000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26445657-7FDF-4ABC-BB67-4DAC3DE8672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2026920" y="2929128"/>
              <a:ext cx="3307080" cy="2385298"/>
            </a:xfrm>
            <a:prstGeom prst="bentConnector3">
              <a:avLst>
                <a:gd name="adj1" fmla="val -6912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C15CE0-BB12-43F8-B31E-466DB33C7511}"/>
              </a:ext>
            </a:extLst>
          </p:cNvPr>
          <p:cNvGrpSpPr/>
          <p:nvPr/>
        </p:nvGrpSpPr>
        <p:grpSpPr>
          <a:xfrm>
            <a:off x="1524000" y="4302761"/>
            <a:ext cx="7533640" cy="2025397"/>
            <a:chOff x="2026920" y="1442340"/>
            <a:chExt cx="7533640" cy="20253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31BF0-5E4B-4C77-9C13-146A662B244D}"/>
                </a:ext>
              </a:extLst>
            </p:cNvPr>
            <p:cNvSpPr txBox="1"/>
            <p:nvPr/>
          </p:nvSpPr>
          <p:spPr>
            <a:xfrm>
              <a:off x="2026920" y="2390519"/>
              <a:ext cx="6513486" cy="107721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pin_memory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use CUDA, 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dataset will be fixed on CUDA memory</a:t>
              </a:r>
              <a:endParaRPr lang="ko-KR" altLang="en-US" sz="20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B3F2370-033A-4182-9EDD-8854A93EB20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8540406" y="1442340"/>
              <a:ext cx="1020154" cy="1486788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389874"/>
            <a:chOff x="2026920" y="2339223"/>
            <a:chExt cx="6513486" cy="23898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enumerate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make an enumerator who iterates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Iterable</a:t>
              </a:r>
              <a:r>
                <a:rPr lang="en-US" altLang="ko-KR" sz="2000" dirty="0"/>
                <a:t> with index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Enumerator will return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tuple(pair)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6200000" flipH="1">
              <a:off x="5237779" y="3564916"/>
              <a:ext cx="1210065" cy="111829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695310"/>
            <a:chOff x="2026920" y="2339223"/>
            <a:chExt cx="6513486" cy="26953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next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iterate enumerator and returns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In this case,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content</a:t>
              </a:r>
              <a:r>
                <a:rPr lang="en-US" altLang="ko-KR" sz="2000" dirty="0"/>
                <a:t> is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data,label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ko-KR" sz="2000" dirty="0"/>
                <a:t> pair, so unpacked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rot="16200000" flipH="1">
              <a:off x="5990506" y="2812189"/>
              <a:ext cx="1515500" cy="292918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73F5291-6D7F-416B-9E28-E2CB762F5671}"/>
              </a:ext>
            </a:extLst>
          </p:cNvPr>
          <p:cNvSpPr/>
          <p:nvPr/>
        </p:nvSpPr>
        <p:spPr>
          <a:xfrm>
            <a:off x="6332220" y="35921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6EB392-8B01-41C2-8691-EDB11EC1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6" y="2315611"/>
            <a:ext cx="7715647" cy="3321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8343900" y="4584403"/>
            <a:ext cx="2913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label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7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02CEBD-4216-4472-8D1C-F70EF4BE1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880" y="-47464"/>
            <a:ext cx="7685907" cy="27159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/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/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/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/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blipFill>
                <a:blip r:embed="rId6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20D00A-BBC6-4F31-9105-8181A20A4C68}"/>
              </a:ext>
            </a:extLst>
          </p:cNvPr>
          <p:cNvSpPr txBox="1"/>
          <p:nvPr/>
        </p:nvSpPr>
        <p:spPr>
          <a:xfrm rot="5400000">
            <a:off x="1099931" y="427294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/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26DE54-9AC1-40B9-96B3-1AF4E8C68DDD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>
            <a:off x="1824383" y="298306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A77BF-8F89-4042-AC3D-A502500CCBBF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1824383" y="299123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6C6BF-4741-4F24-AD5A-2FC3D1AE3261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1824383" y="299123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9BDBF7-C5CC-400B-A0F6-4A303F0F5EC6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824383" y="299123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9B7944-10E7-4B12-9D26-A56693A27E2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623566" y="299123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/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blipFill>
                <a:blip r:embed="rId8"/>
                <a:stretch>
                  <a:fillRect l="-3704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/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blipFill>
                <a:blip r:embed="rId9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/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143064-A0A7-49F7-BA68-90B55090E21A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4623566" y="363574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/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A3C61B-2284-4B7D-A3C1-8B4F2FDBE32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626279" y="555176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/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0E291-D6A3-468C-A78B-188E9C30CC29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620854" y="619627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6A4694-015C-4984-B391-3C60F68223A5}"/>
              </a:ext>
            </a:extLst>
          </p:cNvPr>
          <p:cNvSpPr txBox="1"/>
          <p:nvPr/>
        </p:nvSpPr>
        <p:spPr>
          <a:xfrm rot="5400000">
            <a:off x="4773849" y="427194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ECDE35-E021-4622-91E0-0B8274777F6F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>
            <a:off x="1824383" y="351270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28DA55B-683C-4B44-BD6D-D8AF77225B6A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>
            <a:off x="1824383" y="351270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1822D1-ABE9-4212-9357-588A7F146F2B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1824383" y="351270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B0F3E9-EE83-4022-AB1D-F22A523FC01E}"/>
              </a:ext>
            </a:extLst>
          </p:cNvPr>
          <p:cNvCxnSpPr>
            <a:cxnSpLocks/>
            <a:stCxn id="9" idx="3"/>
            <a:endCxn id="28" idx="2"/>
          </p:cNvCxnSpPr>
          <p:nvPr/>
        </p:nvCxnSpPr>
        <p:spPr>
          <a:xfrm>
            <a:off x="1824383" y="298306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4A376C-A75B-4C7E-B6B8-66D6AC3070A6}"/>
              </a:ext>
            </a:extLst>
          </p:cNvPr>
          <p:cNvCxnSpPr>
            <a:cxnSpLocks/>
            <a:stCxn id="9" idx="3"/>
            <a:endCxn id="26" idx="2"/>
          </p:cNvCxnSpPr>
          <p:nvPr/>
        </p:nvCxnSpPr>
        <p:spPr>
          <a:xfrm>
            <a:off x="1824383" y="298306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F40863-3DE4-458C-910F-8B3626082A8E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1824383" y="298306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385FA53-D33C-4617-A127-D336F7CB136C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>
          <a:xfrm>
            <a:off x="1824383" y="564410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D0F217-8BAB-435F-9247-4EB48F181DA7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824383" y="555176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828030-53DC-4119-99F0-E70FC7B9E981}"/>
              </a:ext>
            </a:extLst>
          </p:cNvPr>
          <p:cNvCxnSpPr>
            <a:cxnSpLocks/>
            <a:stCxn id="12" idx="3"/>
            <a:endCxn id="24" idx="2"/>
          </p:cNvCxnSpPr>
          <p:nvPr/>
        </p:nvCxnSpPr>
        <p:spPr>
          <a:xfrm flipV="1">
            <a:off x="1824383" y="363574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8A25539-1F05-4D5B-B4DB-AE495E62FA0F}"/>
              </a:ext>
            </a:extLst>
          </p:cNvPr>
          <p:cNvCxnSpPr>
            <a:cxnSpLocks/>
            <a:stCxn id="13" idx="3"/>
            <a:endCxn id="28" idx="2"/>
          </p:cNvCxnSpPr>
          <p:nvPr/>
        </p:nvCxnSpPr>
        <p:spPr>
          <a:xfrm>
            <a:off x="1824383" y="617177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335EA9D-9C15-47F0-A8B3-97F0A7F73B0B}"/>
              </a:ext>
            </a:extLst>
          </p:cNvPr>
          <p:cNvCxnSpPr>
            <a:cxnSpLocks/>
            <a:stCxn id="13" idx="3"/>
            <a:endCxn id="26" idx="2"/>
          </p:cNvCxnSpPr>
          <p:nvPr/>
        </p:nvCxnSpPr>
        <p:spPr>
          <a:xfrm flipV="1">
            <a:off x="1824383" y="555176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29054D-F11F-4CC1-8C4C-98191F4E6366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flipV="1">
            <a:off x="1824383" y="363574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0B90BC-6896-44A9-8E08-37B6A309EA0F}"/>
              </a:ext>
            </a:extLst>
          </p:cNvPr>
          <p:cNvSpPr txBox="1"/>
          <p:nvPr/>
        </p:nvSpPr>
        <p:spPr>
          <a:xfrm>
            <a:off x="2392276" y="416600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/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blipFill>
                <a:blip r:embed="rId13"/>
                <a:stretch>
                  <a:fillRect l="-370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/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blipFill>
                <a:blip r:embed="rId14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47E15-154D-4198-B636-1134E940047C}"/>
              </a:ext>
            </a:extLst>
          </p:cNvPr>
          <p:cNvSpPr/>
          <p:nvPr/>
        </p:nvSpPr>
        <p:spPr>
          <a:xfrm>
            <a:off x="999052" y="2660217"/>
            <a:ext cx="4713495" cy="38594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976619F-F8EF-40DE-AB37-FD6BAF6F18CF}"/>
              </a:ext>
            </a:extLst>
          </p:cNvPr>
          <p:cNvCxnSpPr>
            <a:cxnSpLocks/>
            <a:stCxn id="71" idx="1"/>
            <a:endCxn id="73" idx="2"/>
          </p:cNvCxnSpPr>
          <p:nvPr/>
        </p:nvCxnSpPr>
        <p:spPr>
          <a:xfrm rot="10800000">
            <a:off x="434340" y="1577973"/>
            <a:ext cx="564712" cy="3011944"/>
          </a:xfrm>
          <a:prstGeom prst="bentConnector3">
            <a:avLst>
              <a:gd name="adj1" fmla="val 140481"/>
            </a:avLst>
          </a:prstGeom>
          <a:ln w="57150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AA9B77F4-D151-48E4-A868-06C57CD890A4}"/>
              </a:ext>
            </a:extLst>
          </p:cNvPr>
          <p:cNvSpPr/>
          <p:nvPr/>
        </p:nvSpPr>
        <p:spPr>
          <a:xfrm>
            <a:off x="434340" y="13823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  <p:bldP spid="15" grpId="0" animBg="1"/>
      <p:bldP spid="22" grpId="0"/>
      <p:bldP spid="23" grpId="0"/>
      <p:bldP spid="24" grpId="0" animBg="1"/>
      <p:bldP spid="26" grpId="0" animBg="1"/>
      <p:bldP spid="28" grpId="0" animBg="1"/>
      <p:bldP spid="30" grpId="0"/>
      <p:bldP spid="43" grpId="0"/>
      <p:bldP spid="44" grpId="0"/>
      <p:bldP spid="45" grpId="0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8656F-0817-43A2-A22B-123BF8B4B7B8}"/>
              </a:ext>
            </a:extLst>
          </p:cNvPr>
          <p:cNvSpPr/>
          <p:nvPr/>
        </p:nvSpPr>
        <p:spPr>
          <a:xfrm>
            <a:off x="6781800" y="223520"/>
            <a:ext cx="3434080" cy="18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43099-533F-428C-B1EE-CC585C75847D}"/>
              </a:ext>
            </a:extLst>
          </p:cNvPr>
          <p:cNvSpPr txBox="1"/>
          <p:nvPr/>
        </p:nvSpPr>
        <p:spPr>
          <a:xfrm>
            <a:off x="341870" y="324038"/>
            <a:ext cx="643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FYI : &lt;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global</a:t>
            </a:r>
            <a:r>
              <a:rPr lang="en-US" altLang="ko-KR" sz="3200" dirty="0">
                <a:latin typeface="+mj-ea"/>
                <a:ea typeface="+mj-ea"/>
              </a:rPr>
              <a:t>&gt; keyword in Python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C113B48-C4FC-4081-84D9-9EA9379B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762475"/>
            <a:ext cx="5459936" cy="323406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8F60553-9040-4516-8892-2CFC8299B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4" y="3099051"/>
            <a:ext cx="5744546" cy="3917366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1E72790-8E77-4913-B3EA-C8D2DF4CC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3653431"/>
            <a:ext cx="5459936" cy="33338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4C95F4-DAEC-4CC2-A8EC-488A37E7E934}"/>
              </a:ext>
            </a:extLst>
          </p:cNvPr>
          <p:cNvSpPr txBox="1"/>
          <p:nvPr/>
        </p:nvSpPr>
        <p:spPr>
          <a:xfrm>
            <a:off x="5591292" y="1154730"/>
            <a:ext cx="5645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Without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altLang="ko-KR" sz="2800" dirty="0"/>
              <a:t> variables declared outside (“global variables”)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now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 &amp; write</a:t>
            </a:r>
            <a:r>
              <a:rPr lang="en-US" altLang="ko-KR" sz="2800" dirty="0"/>
              <a:t> to global variables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47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텍스트이(가) 표시된 사진&#10;&#10;자동 생성된 설명">
            <a:extLst>
              <a:ext uri="{FF2B5EF4-FFF2-40B4-BE49-F238E27FC236}">
                <a16:creationId xmlns:a16="http://schemas.microsoft.com/office/drawing/2014/main" id="{D8DCF7C2-2AC2-487D-A4A8-47D5A0504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6" y="0"/>
            <a:ext cx="11805007" cy="68580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093B8-BC3F-4893-8502-4E45FBE55DC8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69">
            <a:extLst>
              <a:ext uri="{FF2B5EF4-FFF2-40B4-BE49-F238E27FC236}">
                <a16:creationId xmlns:a16="http://schemas.microsoft.com/office/drawing/2014/main" id="{27A1A88E-1942-4933-AFC1-4DECB3F9F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E41AE94-7E76-4FE3-AD7C-9F91E95DEE89}"/>
              </a:ext>
            </a:extLst>
          </p:cNvPr>
          <p:cNvGrpSpPr/>
          <p:nvPr/>
        </p:nvGrpSpPr>
        <p:grpSpPr>
          <a:xfrm>
            <a:off x="827547" y="2929175"/>
            <a:ext cx="10558003" cy="2051322"/>
            <a:chOff x="827547" y="2929175"/>
            <a:chExt cx="10558003" cy="205132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004B518-D36A-475F-81BD-1C6C32EA02D2}"/>
                </a:ext>
              </a:extLst>
            </p:cNvPr>
            <p:cNvSpPr/>
            <p:nvPr/>
          </p:nvSpPr>
          <p:spPr>
            <a:xfrm>
              <a:off x="827547" y="2929175"/>
              <a:ext cx="10558003" cy="151582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D3A48C22-6813-422D-85E1-EE85219B4DFD}"/>
                </a:ext>
              </a:extLst>
            </p:cNvPr>
            <p:cNvCxnSpPr>
              <a:cxnSpLocks/>
              <a:stCxn id="77" idx="2"/>
              <a:endCxn id="80" idx="1"/>
            </p:cNvCxnSpPr>
            <p:nvPr/>
          </p:nvCxnSpPr>
          <p:spPr>
            <a:xfrm rot="16200000" flipH="1">
              <a:off x="6835330" y="3716218"/>
              <a:ext cx="263115" cy="1720677"/>
            </a:xfrm>
            <a:prstGeom prst="bentConnector2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CB30E0-0D7D-414F-B74F-CF228B4F2609}"/>
                </a:ext>
              </a:extLst>
            </p:cNvPr>
            <p:cNvSpPr txBox="1"/>
            <p:nvPr/>
          </p:nvSpPr>
          <p:spPr>
            <a:xfrm>
              <a:off x="7827226" y="4435732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8334E36-F9AD-4394-A787-9E9C95C66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119" y="703497"/>
            <a:ext cx="10630419" cy="64254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6D6919-2DB6-4061-AE5B-E3DC7E5BEABE}"/>
              </a:ext>
            </a:extLst>
          </p:cNvPr>
          <p:cNvGrpSpPr/>
          <p:nvPr/>
        </p:nvGrpSpPr>
        <p:grpSpPr>
          <a:xfrm>
            <a:off x="751263" y="4311060"/>
            <a:ext cx="6978650" cy="624206"/>
            <a:chOff x="4521200" y="3811526"/>
            <a:chExt cx="6978650" cy="62420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66E561-8A80-4E38-A922-AD4C77B9F450}"/>
                </a:ext>
              </a:extLst>
            </p:cNvPr>
            <p:cNvSpPr/>
            <p:nvPr/>
          </p:nvSpPr>
          <p:spPr>
            <a:xfrm>
              <a:off x="4521200" y="3811526"/>
              <a:ext cx="3625850" cy="62420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391AF9-9A53-495F-BF62-7463EACD9E2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47052" y="4123629"/>
              <a:ext cx="533398" cy="3972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B7172-21A2-432F-ADCA-C3874ACF2985}"/>
                </a:ext>
              </a:extLst>
            </p:cNvPr>
            <p:cNvSpPr txBox="1"/>
            <p:nvPr/>
          </p:nvSpPr>
          <p:spPr>
            <a:xfrm>
              <a:off x="8680450" y="3890967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5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EC831C-0324-487F-AEF3-5256FD17D170}"/>
              </a:ext>
            </a:extLst>
          </p:cNvPr>
          <p:cNvSpPr/>
          <p:nvPr/>
        </p:nvSpPr>
        <p:spPr>
          <a:xfrm rot="10800000">
            <a:off x="3024970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AE7A13B-267F-48FA-8241-538D5AC780EA}"/>
              </a:ext>
            </a:extLst>
          </p:cNvPr>
          <p:cNvSpPr/>
          <p:nvPr/>
        </p:nvSpPr>
        <p:spPr>
          <a:xfrm>
            <a:off x="2801508" y="2513846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C52F9C-4292-486E-A7A1-A6817258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of DL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2B7ACF-634F-4700-BF42-BCF61E5AA1B4}"/>
              </a:ext>
            </a:extLst>
          </p:cNvPr>
          <p:cNvSpPr/>
          <p:nvPr/>
        </p:nvSpPr>
        <p:spPr>
          <a:xfrm>
            <a:off x="385347" y="2234710"/>
            <a:ext cx="249944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3A08EB-12B0-4DDF-B550-1A313BA449C1}"/>
              </a:ext>
            </a:extLst>
          </p:cNvPr>
          <p:cNvSpPr/>
          <p:nvPr/>
        </p:nvSpPr>
        <p:spPr>
          <a:xfrm>
            <a:off x="9052956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01DB62C-9260-49C1-B7FE-73318550F5E8}"/>
              </a:ext>
            </a:extLst>
          </p:cNvPr>
          <p:cNvSpPr/>
          <p:nvPr/>
        </p:nvSpPr>
        <p:spPr>
          <a:xfrm>
            <a:off x="7253590" y="2234710"/>
            <a:ext cx="1887665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9E406D4-E012-45ED-81FE-529B71712542}"/>
              </a:ext>
            </a:extLst>
          </p:cNvPr>
          <p:cNvSpPr/>
          <p:nvPr/>
        </p:nvSpPr>
        <p:spPr>
          <a:xfrm>
            <a:off x="6228435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F25E41-EFE4-4228-B343-F551FEE898BB}"/>
              </a:ext>
            </a:extLst>
          </p:cNvPr>
          <p:cNvSpPr/>
          <p:nvPr/>
        </p:nvSpPr>
        <p:spPr>
          <a:xfrm>
            <a:off x="3826663" y="2234710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A40156C-9ECF-4742-BDC5-7273B0A93E5F}"/>
              </a:ext>
            </a:extLst>
          </p:cNvPr>
          <p:cNvSpPr/>
          <p:nvPr/>
        </p:nvSpPr>
        <p:spPr>
          <a:xfrm rot="10800000">
            <a:off x="6503368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26A53E-4D49-4F1D-96D3-F5F3D92968A7}"/>
              </a:ext>
            </a:extLst>
          </p:cNvPr>
          <p:cNvSpPr/>
          <p:nvPr/>
        </p:nvSpPr>
        <p:spPr>
          <a:xfrm>
            <a:off x="7256422" y="4167915"/>
            <a:ext cx="1740930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B1E7011-B3CF-4B91-A5F3-955BB660B994}"/>
              </a:ext>
            </a:extLst>
          </p:cNvPr>
          <p:cNvSpPr/>
          <p:nvPr/>
        </p:nvSpPr>
        <p:spPr>
          <a:xfrm rot="16200000">
            <a:off x="4669222" y="3661898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F51DDC-FF41-477C-A7C0-F1C613646629}"/>
              </a:ext>
            </a:extLst>
          </p:cNvPr>
          <p:cNvSpPr/>
          <p:nvPr/>
        </p:nvSpPr>
        <p:spPr>
          <a:xfrm>
            <a:off x="3826663" y="4167915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0FD027-67E7-48AF-8C60-1F9A82483425}"/>
              </a:ext>
            </a:extLst>
          </p:cNvPr>
          <p:cNvSpPr/>
          <p:nvPr/>
        </p:nvSpPr>
        <p:spPr>
          <a:xfrm>
            <a:off x="381627" y="4167914"/>
            <a:ext cx="2499441" cy="1123398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A7E5CA6-C936-40BA-83CA-23B7CE47F335}"/>
              </a:ext>
            </a:extLst>
          </p:cNvPr>
          <p:cNvSpPr/>
          <p:nvPr/>
        </p:nvSpPr>
        <p:spPr>
          <a:xfrm rot="10800000">
            <a:off x="9141255" y="4447051"/>
            <a:ext cx="1397906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CEC8A6-A998-4DD6-B91A-6066136B2075}"/>
              </a:ext>
            </a:extLst>
          </p:cNvPr>
          <p:cNvSpPr/>
          <p:nvPr/>
        </p:nvSpPr>
        <p:spPr>
          <a:xfrm>
            <a:off x="10047783" y="2238920"/>
            <a:ext cx="1740930" cy="3052392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33EE80-5C3E-4F49-A406-08318533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5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73C62B6-10CB-489B-9F46-03741B4A1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87" y="270934"/>
            <a:ext cx="1019053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0A2F24-6B9A-4C8E-A923-0B3813501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8" y="116841"/>
            <a:ext cx="5030114" cy="308866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1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5579704" y="3022643"/>
            <a:ext cx="3003123" cy="2969775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98299E45-54B1-4A4A-9D36-7D4D6AA2EAD9}"/>
              </a:ext>
            </a:extLst>
          </p:cNvPr>
          <p:cNvSpPr/>
          <p:nvPr/>
        </p:nvSpPr>
        <p:spPr>
          <a:xfrm rot="5400000">
            <a:off x="2867155" y="2685599"/>
            <a:ext cx="2228789" cy="2659581"/>
          </a:xfrm>
          <a:prstGeom prst="bentUpArrow">
            <a:avLst>
              <a:gd name="adj1" fmla="val 21899"/>
              <a:gd name="adj2" fmla="val 25000"/>
              <a:gd name="adj3" fmla="val 354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 flipV="1">
            <a:off x="7927848" y="6036950"/>
            <a:ext cx="2066166" cy="64311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4" y="182188"/>
            <a:ext cx="7370369" cy="37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3" y="182188"/>
            <a:ext cx="5171134" cy="2608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B61170-053D-44D0-A721-B513B0062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87" y="2650835"/>
            <a:ext cx="1738597" cy="31686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D398A-0E94-40F3-9FBE-FF04079C07D3}"/>
              </a:ext>
            </a:extLst>
          </p:cNvPr>
          <p:cNvSpPr txBox="1"/>
          <p:nvPr/>
        </p:nvSpPr>
        <p:spPr>
          <a:xfrm>
            <a:off x="750205" y="5819485"/>
            <a:ext cx="43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onehot_out.shape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*10 </a:t>
            </a:r>
          </a:p>
          <a:p>
            <a:r>
              <a:rPr lang="en-US" altLang="ko-KR" dirty="0"/>
              <a:t>(score for each classes, each data)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BEC89B-F350-4737-B422-D9D88A4F3020}"/>
              </a:ext>
            </a:extLst>
          </p:cNvPr>
          <p:cNvSpPr/>
          <p:nvPr/>
        </p:nvSpPr>
        <p:spPr>
          <a:xfrm>
            <a:off x="3759199" y="1343592"/>
            <a:ext cx="1882972" cy="2019965"/>
          </a:xfrm>
          <a:custGeom>
            <a:avLst/>
            <a:gdLst>
              <a:gd name="connsiteX0" fmla="*/ 0 w 1729860"/>
              <a:gd name="connsiteY0" fmla="*/ 364121 h 2783886"/>
              <a:gd name="connsiteX1" fmla="*/ 1689100 w 1729860"/>
              <a:gd name="connsiteY1" fmla="*/ 129171 h 2783886"/>
              <a:gd name="connsiteX2" fmla="*/ 1168400 w 1729860"/>
              <a:gd name="connsiteY2" fmla="*/ 2129421 h 2783886"/>
              <a:gd name="connsiteX3" fmla="*/ 742950 w 1729860"/>
              <a:gd name="connsiteY3" fmla="*/ 2713621 h 2783886"/>
              <a:gd name="connsiteX4" fmla="*/ 711200 w 1729860"/>
              <a:gd name="connsiteY4" fmla="*/ 2751721 h 2783886"/>
              <a:gd name="connsiteX0" fmla="*/ 0 w 1305863"/>
              <a:gd name="connsiteY0" fmla="*/ 134937 h 2554702"/>
              <a:gd name="connsiteX1" fmla="*/ 1213429 w 1305863"/>
              <a:gd name="connsiteY1" fmla="*/ 322194 h 2554702"/>
              <a:gd name="connsiteX2" fmla="*/ 1168400 w 1305863"/>
              <a:gd name="connsiteY2" fmla="*/ 1900237 h 2554702"/>
              <a:gd name="connsiteX3" fmla="*/ 742950 w 1305863"/>
              <a:gd name="connsiteY3" fmla="*/ 2484437 h 2554702"/>
              <a:gd name="connsiteX4" fmla="*/ 711200 w 1305863"/>
              <a:gd name="connsiteY4" fmla="*/ 2522537 h 2554702"/>
              <a:gd name="connsiteX0" fmla="*/ 0 w 1305863"/>
              <a:gd name="connsiteY0" fmla="*/ 134936 h 2484436"/>
              <a:gd name="connsiteX1" fmla="*/ 1213429 w 1305863"/>
              <a:gd name="connsiteY1" fmla="*/ 322193 h 2484436"/>
              <a:gd name="connsiteX2" fmla="*/ 1168400 w 1305863"/>
              <a:gd name="connsiteY2" fmla="*/ 1900236 h 2484436"/>
              <a:gd name="connsiteX3" fmla="*/ 742950 w 1305863"/>
              <a:gd name="connsiteY3" fmla="*/ 2484436 h 2484436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18235"/>
              <a:gd name="connsiteY0" fmla="*/ 134936 h 2633450"/>
              <a:gd name="connsiteX1" fmla="*/ 1213429 w 1318235"/>
              <a:gd name="connsiteY1" fmla="*/ 322193 h 2633450"/>
              <a:gd name="connsiteX2" fmla="*/ 1168400 w 1318235"/>
              <a:gd name="connsiteY2" fmla="*/ 1900236 h 2633450"/>
              <a:gd name="connsiteX3" fmla="*/ 774069 w 1318235"/>
              <a:gd name="connsiteY3" fmla="*/ 2633450 h 26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235" h="2633450">
                <a:moveTo>
                  <a:pt x="0" y="134936"/>
                </a:moveTo>
                <a:cubicBezTo>
                  <a:pt x="747183" y="-129648"/>
                  <a:pt x="1018696" y="27976"/>
                  <a:pt x="1213429" y="322193"/>
                </a:cubicBezTo>
                <a:cubicBezTo>
                  <a:pt x="1408162" y="616410"/>
                  <a:pt x="1294974" y="1465355"/>
                  <a:pt x="1168400" y="1900236"/>
                </a:cubicBezTo>
                <a:cubicBezTo>
                  <a:pt x="1041826" y="2335117"/>
                  <a:pt x="850269" y="2529734"/>
                  <a:pt x="774069" y="263345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828812-74EE-4EF9-88E9-CB22DBF92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52" y="5202279"/>
            <a:ext cx="6737696" cy="419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EAB27DF1-4075-4E1B-8550-8FE6C83DD537}"/>
              </a:ext>
            </a:extLst>
          </p:cNvPr>
          <p:cNvSpPr/>
          <p:nvPr/>
        </p:nvSpPr>
        <p:spPr>
          <a:xfrm flipV="1">
            <a:off x="2717677" y="2988618"/>
            <a:ext cx="2406774" cy="2003715"/>
          </a:xfrm>
          <a:prstGeom prst="bentUpArrow">
            <a:avLst>
              <a:gd name="adj1" fmla="val 33095"/>
              <a:gd name="adj2" fmla="val 35158"/>
              <a:gd name="adj3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777F6C-84D8-415B-AC45-0150A8D842AE}"/>
              </a:ext>
            </a:extLst>
          </p:cNvPr>
          <p:cNvSpPr txBox="1"/>
          <p:nvPr/>
        </p:nvSpPr>
        <p:spPr>
          <a:xfrm>
            <a:off x="2635506" y="3004599"/>
            <a:ext cx="221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arg</a:t>
            </a:r>
            <a:r>
              <a:rPr lang="en-US" altLang="ko-KR" dirty="0">
                <a:solidFill>
                  <a:schemeClr val="tx1"/>
                </a:solidFill>
              </a:rPr>
              <a:t> max in “classes” dimension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DA405E2-A7CD-4227-ACE1-845D5ED77FE9}"/>
              </a:ext>
            </a:extLst>
          </p:cNvPr>
          <p:cNvSpPr txBox="1"/>
          <p:nvPr/>
        </p:nvSpPr>
        <p:spPr>
          <a:xfrm>
            <a:off x="6286500" y="5678013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 </a:t>
            </a:r>
          </a:p>
          <a:p>
            <a:r>
              <a:rPr lang="en-US" altLang="ko-KR" dirty="0"/>
              <a:t>(predicted label for each data)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69DF7-E001-417A-ABC8-C88AEE4658DC}"/>
              </a:ext>
            </a:extLst>
          </p:cNvPr>
          <p:cNvSpPr txBox="1"/>
          <p:nvPr/>
        </p:nvSpPr>
        <p:spPr>
          <a:xfrm>
            <a:off x="8533421" y="3990475"/>
            <a:ext cx="23114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Real Label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CB462307-C5E4-4962-8330-C0C1EC4F9951}"/>
              </a:ext>
            </a:extLst>
          </p:cNvPr>
          <p:cNvSpPr/>
          <p:nvPr/>
        </p:nvSpPr>
        <p:spPr>
          <a:xfrm rot="3080172">
            <a:off x="7716292" y="4043130"/>
            <a:ext cx="773720" cy="13182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58CD4-EED0-4589-8557-F4F66885B677}"/>
              </a:ext>
            </a:extLst>
          </p:cNvPr>
          <p:cNvSpPr txBox="1"/>
          <p:nvPr/>
        </p:nvSpPr>
        <p:spPr>
          <a:xfrm>
            <a:off x="6664725" y="3359918"/>
            <a:ext cx="20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&amp;</a:t>
            </a:r>
          </a:p>
          <a:p>
            <a:r>
              <a:rPr lang="en-US" altLang="ko-KR" dirty="0"/>
              <a:t>Calculate Correct Answer Ratio (Accuracy)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91DD5-EBB2-4CCA-BFCF-B52E6641C229}"/>
              </a:ext>
            </a:extLst>
          </p:cNvPr>
          <p:cNvSpPr txBox="1"/>
          <p:nvPr/>
        </p:nvSpPr>
        <p:spPr>
          <a:xfrm>
            <a:off x="4729584" y="3741340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1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13D116-0BE5-48C1-8516-DE632F5F846C}"/>
              </a:ext>
            </a:extLst>
          </p:cNvPr>
          <p:cNvSpPr txBox="1"/>
          <p:nvPr/>
        </p:nvSpPr>
        <p:spPr>
          <a:xfrm>
            <a:off x="8545282" y="4416419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2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788E3C-77AE-4DD2-A7EC-9C65A976D18B}"/>
              </a:ext>
            </a:extLst>
          </p:cNvPr>
          <p:cNvCxnSpPr/>
          <p:nvPr/>
        </p:nvCxnSpPr>
        <p:spPr>
          <a:xfrm>
            <a:off x="4567429" y="1673601"/>
            <a:ext cx="2097295" cy="1732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47181-1887-442C-87AB-97166F9C8C47}"/>
              </a:ext>
            </a:extLst>
          </p:cNvPr>
          <p:cNvCxnSpPr>
            <a:cxnSpLocks/>
          </p:cNvCxnSpPr>
          <p:nvPr/>
        </p:nvCxnSpPr>
        <p:spPr>
          <a:xfrm>
            <a:off x="4191000" y="1879600"/>
            <a:ext cx="6549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0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5" grpId="0"/>
      <p:bldP spid="17" grpId="0" animBg="1"/>
      <p:bldP spid="18" grpId="0" animBg="1"/>
      <p:bldP spid="19" grpId="0"/>
      <p:bldP spid="20" grpId="0"/>
      <p:bldP spid="1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8528369" y="2864432"/>
            <a:ext cx="2867123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01CD96-7D0B-4E64-9308-A07B1D760A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9" y="107937"/>
            <a:ext cx="6070437" cy="30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>
            <a:off x="11253731" y="2864432"/>
            <a:ext cx="775191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C756B5F-56D6-464F-83FA-35123AA26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622" y="51453"/>
            <a:ext cx="7459562" cy="33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D20D0C-CF15-4969-9EFC-0CAD377D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" y="187239"/>
            <a:ext cx="7288520" cy="2836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10E0B-0182-467D-BF4B-DDF4F7EDD132}"/>
              </a:ext>
            </a:extLst>
          </p:cNvPr>
          <p:cNvSpPr txBox="1"/>
          <p:nvPr/>
        </p:nvSpPr>
        <p:spPr>
          <a:xfrm>
            <a:off x="1761494" y="4009644"/>
            <a:ext cx="929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hlinkClick r:id="rId5"/>
              </a:rPr>
              <a:t>https://i.imgur.com/7kISVTV.png</a:t>
            </a:r>
            <a:endParaRPr lang="en-US" altLang="ko-KR" sz="3600" dirty="0">
              <a:latin typeface="Consolas" panose="020B0609020204030204" pitchFamily="49" charset="0"/>
            </a:endParaRPr>
          </a:p>
          <a:p>
            <a:r>
              <a:rPr lang="en-US" altLang="ko-KR" sz="3600" dirty="0"/>
              <a:t>If you finished, compare your code with above!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721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26D9F5F-86C3-4438-B82E-68629300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" y="802487"/>
            <a:ext cx="10455584" cy="6120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BD0062-A9B4-4EBE-AE5C-32621867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396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8CDAB6-E10F-4FF0-B845-D996B8132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0" y="0"/>
            <a:ext cx="713540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108A9-B260-48E3-A33C-698046C05074}"/>
              </a:ext>
            </a:extLst>
          </p:cNvPr>
          <p:cNvSpPr txBox="1"/>
          <p:nvPr/>
        </p:nvSpPr>
        <p:spPr>
          <a:xfrm>
            <a:off x="6753225" y="2507716"/>
            <a:ext cx="49921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with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torch.no_grad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():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j-ea"/>
            </a:endParaRPr>
          </a:p>
          <a:p>
            <a:r>
              <a:rPr lang="en-US" altLang="ko-KR" sz="2000" dirty="0" err="1"/>
              <a:t>PyTorch</a:t>
            </a:r>
            <a:r>
              <a:rPr lang="en-US" altLang="ko-KR" sz="2000" dirty="0"/>
              <a:t> code in this section will be operated with </a:t>
            </a:r>
            <a:r>
              <a:rPr lang="en-US" altLang="ko-KR" sz="2000" dirty="0" err="1"/>
              <a:t>autograd</a:t>
            </a:r>
            <a:r>
              <a:rPr lang="en-US" altLang="ko-KR" sz="2000" dirty="0"/>
              <a:t> to be turned off. So, gradient is not calculated.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No gradient calculation is needed for validation &amp; test set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this section,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net(data).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requires_grad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will be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Hyper-parameter Initialization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815840" y="6144436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Initialization code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CB26E1-5C20-4D54-82E1-46E2DF24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0" y="2035435"/>
            <a:ext cx="4411650" cy="4490429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64C5FE-B8EF-46B5-95A9-35A1581B9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/>
          <a:stretch/>
        </p:blipFill>
        <p:spPr>
          <a:xfrm>
            <a:off x="7266945" y="2881583"/>
            <a:ext cx="3895268" cy="3632248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5DF111-CCFE-469C-84A4-B0251EEC6C0B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46ECB6E-A322-45F4-8527-7D6FB6BCA313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EA661C-9054-402F-AFFA-A92D4871F690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4B8D8A-C326-4091-861C-0CCAF684AD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9B4BF2-902A-4DE3-86C8-2C48EAB859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F2AEA76-67A1-452F-8D35-86E4CD99DD79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B678087-3832-4B4C-A9F0-FB860C5A679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A4D212D-7924-46FD-973B-51766B56B00F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28C6E44-B0B8-4F59-A543-7FC55A5DEEFD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001FF06-3CFC-468D-B164-921344E2889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FBD0E87-6986-444A-81C6-84DB13DE8E8C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3D23407-66A3-4CE3-ACA9-148E92A399D8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7699839-E8C8-43D2-8F62-07CE87E69AA3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9777ACB-E1BA-406D-B528-DDD6E08377A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34B9E-328E-4C3E-8FE1-2F209142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648450" y="587345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C29AC-BF12-4F20-89C7-43FAABDC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740834"/>
            <a:ext cx="5909585" cy="5710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502400" y="5647367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B6C3ADD-79D0-4C26-9F74-D7AB10F2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1189405"/>
            <a:ext cx="12192000" cy="3915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9136A-EF9D-4C6A-B931-2482ED87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2" y="5226039"/>
            <a:ext cx="5854379" cy="83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FB361B78-FE22-4559-B5E2-91E9D326C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Accuracy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0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8063E2-8DD5-4594-B181-658FFF8C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61"/>
            <a:ext cx="12192000" cy="3252078"/>
          </a:xfrm>
          <a:prstGeom prst="rect">
            <a:avLst/>
          </a:prstGeom>
        </p:spPr>
      </p:pic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2ADA8630-567F-44AF-9126-0614C10B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6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F8267-1639-49CF-AEB0-D1B4D6F1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0" y="1244599"/>
            <a:ext cx="6223320" cy="5035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D64F01-411A-4247-B1AF-A674625D9D98}"/>
              </a:ext>
            </a:extLst>
          </p:cNvPr>
          <p:cNvSpPr txBox="1"/>
          <p:nvPr/>
        </p:nvSpPr>
        <p:spPr>
          <a:xfrm>
            <a:off x="6707505" y="171528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7. Saving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3ADBD8-DC5B-4CBB-9CEC-365CB9A5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062"/>
            <a:ext cx="12192000" cy="55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CF5E8F3-F237-4AA7-A8E6-02344E8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Initialization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D86342-921C-4E4A-B258-63547355F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weight initialization impact the performance?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A46B8-98B8-44D5-95EE-884EE884C5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add some layers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814E58-2CF9-4960-982C-4832C288A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" y="1744181"/>
            <a:ext cx="3946990" cy="44178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F6287-DCFF-4446-BE92-36ECEEFE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0" y="1500625"/>
            <a:ext cx="8969850" cy="47884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9B06B93-40B9-41C4-9AF5-675EC90B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6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D1922-ADC8-40D4-BDE6-5222ADCC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2305608"/>
            <a:ext cx="8715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apply normal distribution to initial weights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3CB873-702C-4F4A-81D7-C6AA1472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941"/>
            <a:ext cx="12192000" cy="65085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87EB3-3D8A-4B60-BF36-11A9B3A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 Again.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A8D95A-4DD1-4849-9831-85C4E2AC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358267"/>
            <a:ext cx="86296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Data Load &amp; Preprocessing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0218A54-3042-4AF8-A02F-FBAF7EA8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3" y="1945746"/>
            <a:ext cx="5981892" cy="243706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DB9CA2-6DC1-4BB7-A4D0-2378794042D6}"/>
              </a:ext>
            </a:extLst>
          </p:cNvPr>
          <p:cNvSpPr txBox="1"/>
          <p:nvPr/>
        </p:nvSpPr>
        <p:spPr>
          <a:xfrm>
            <a:off x="421680" y="4378467"/>
            <a:ext cx="601041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Loading MATLAB </a:t>
            </a:r>
            <a:r>
              <a:rPr lang="en-US" altLang="ko-KR" dirty="0">
                <a:latin typeface="Consolas" panose="020B0609020204030204" pitchFamily="49" charset="0"/>
              </a:rPr>
              <a:t>.mat</a:t>
            </a:r>
            <a:r>
              <a:rPr lang="en-US" altLang="ko-KR" dirty="0"/>
              <a:t> file &amp; Automatically scaling data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2E277A4-A220-4636-B4A7-F79C19E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0" y="3118943"/>
            <a:ext cx="5064089" cy="335562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1DE96-85D3-4978-BD37-B70CDA97CE4C}"/>
              </a:ext>
            </a:extLst>
          </p:cNvPr>
          <p:cNvSpPr txBox="1"/>
          <p:nvPr/>
        </p:nvSpPr>
        <p:spPr>
          <a:xfrm>
            <a:off x="2560345" y="6116721"/>
            <a:ext cx="413870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Check your data after preprocessing! </a:t>
            </a:r>
            <a:r>
              <a:rPr lang="ko-KR" altLang="en-US" dirty="0"/>
              <a:t>▶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5863F11-12F0-4ABE-8ABF-157512B39630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8849B36-DC30-486E-B209-FD825F07371E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8B583F4-D6D8-4D17-A42B-64E5064B4C06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2CA81E4-6DBA-418E-A5A8-3DDF5E7F35AF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16605FD-ADAA-43AE-A36F-E3D6A3543DA1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88EAA7F4-FEAA-486E-8E7D-6B715231B6A1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C62D5A-14FA-4B70-AAD3-9E6B820FC613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C7548A41-FAB5-40FA-8006-1256B07A667E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66D17F6-C46E-4619-99D8-F838E867CB3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647EE66-5929-452F-B60F-5B83E996B56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76D4065-67DE-4D9A-ABAA-30A05B96790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0669555-5A61-4317-8178-6DE119481F4A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55F7958-B74E-46FE-A350-5D35C95B728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2CC5697-1B71-41CD-81F0-60E31BCFCDF0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825351-5FB7-472E-95DB-ED9D1E51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46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made this result?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70" y="1259753"/>
            <a:ext cx="11508260" cy="65848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When a model is initialized with zero, they will have same gradient!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So if you want your model work properly, don’t touch to initial value or don’t set it zero!</a:t>
            </a:r>
            <a:br>
              <a:rPr lang="ko-KR" altLang="en-US" dirty="0"/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5122" name="Picture 2" descr="Weight Initialization – Towards Data Science">
            <a:extLst>
              <a:ext uri="{FF2B5EF4-FFF2-40B4-BE49-F238E27FC236}">
                <a16:creationId xmlns:a16="http://schemas.microsoft.com/office/drawing/2014/main" id="{1C1E261A-3AFC-4218-9692-930012AD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2118661"/>
            <a:ext cx="58959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9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41E7C74-B928-412E-916D-776AA4F1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Proper</a:t>
            </a:r>
            <a:br>
              <a:rPr lang="en-US" altLang="ko-KR" dirty="0"/>
            </a:br>
            <a:r>
              <a:rPr lang="en-US" altLang="ko-KR" dirty="0"/>
              <a:t>Hyper-parameters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3D17F9-3BF2-41E1-B227-3DF14B5AB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there any way to find best hyper-parameters?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3AAE1-4EBF-4F91-9B71-321ED91D5D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16E63-941D-488E-8257-211EAD26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 effective method to find hyper-parameters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ighlight>
                  <a:srgbClr val="000000"/>
                </a:highlight>
              </a:rPr>
              <a:t>Brute-force is the answer!!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https://git.io/aibd-full-2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3BE24A-3A2D-47DD-9D31-7643D0B6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50"/>
          <a:stretch/>
        </p:blipFill>
        <p:spPr>
          <a:xfrm>
            <a:off x="458714" y="1873847"/>
            <a:ext cx="4361034" cy="465048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0842C4-7F7F-453B-B081-44CF018A118F}"/>
              </a:ext>
            </a:extLst>
          </p:cNvPr>
          <p:cNvSpPr txBox="1"/>
          <p:nvPr/>
        </p:nvSpPr>
        <p:spPr>
          <a:xfrm>
            <a:off x="4819748" y="6167701"/>
            <a:ext cx="619359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</a:t>
            </a:r>
            <a:r>
              <a:rPr lang="en-US" altLang="ko-KR" dirty="0" err="1"/>
              <a:t>ResNet</a:t>
            </a:r>
            <a:r>
              <a:rPr lang="en-US" altLang="ko-KR" dirty="0"/>
              <a:t> model class inheriting </a:t>
            </a:r>
            <a:r>
              <a:rPr lang="en-US" altLang="ko-KR" dirty="0" err="1">
                <a:latin typeface="Consolas" panose="020B0609020204030204" pitchFamily="49" charset="0"/>
              </a:rPr>
              <a:t>torch.nn.Module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1D1C7D-13E5-4DEE-B909-20A00D5F7E63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FAA339-90AA-43F7-9BE8-1DE58342F271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674541-FDEC-4177-9D19-8138B125B534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1796AD-4E07-4FFB-8CFC-0F770AB864FF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291147A-522B-4B1D-9826-2868D6D18775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D98540-68C5-484A-84CE-32292A9DD778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84EF41B-87B6-4351-8203-91BB3FBCC2ED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5E8E39-5BB9-47AE-83A1-4C9711C11C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DE5311-7941-40AB-BD16-0F8C654AA0E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3C7837A-744C-4C62-A6D5-C6FB2ED8BAC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539F98-EA20-471B-AD75-7E947ECE0D2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596CC0F-A196-4EDD-A4A8-D23D90687EC1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3161115-B3DA-45B4-B9A6-FD31361A4782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631486B-06AF-4683-8338-7494B3CDB56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7F80A7-8D1B-4204-B7EB-420EE8F41E8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41E25AF-FFD9-4B88-B261-CDA580954D8F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F7BFCA1-C6F8-47A9-AD42-39A6274FABAD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AD0EF79-214B-4305-86AE-6EE44A43E33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DC5A0-A1F3-46EC-9042-6336303D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0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1A5AEC-6996-4420-B706-C455D009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9" y="1918889"/>
            <a:ext cx="4634344" cy="460789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B0238-B575-4270-8AC9-EBF68FA1B3AB}"/>
              </a:ext>
            </a:extLst>
          </p:cNvPr>
          <p:cNvSpPr txBox="1"/>
          <p:nvPr/>
        </p:nvSpPr>
        <p:spPr>
          <a:xfrm>
            <a:off x="5157589" y="6156533"/>
            <a:ext cx="28891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epoch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9EC754-18C3-46D9-A167-3C942FDEEF82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8B5323-3AFB-49F5-800B-AFD6B370A9D4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957755-6CF7-43CE-9E3F-74032AAABD6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537B888-582C-45DF-9220-7D66F126803E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E396E0-5AEC-4863-B1F9-4A29D97789D5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76ABC7A-3ACA-41FA-909F-A78649291624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3B10C58-E856-4489-AE30-C2EB0277D0F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7A8A1D-9FBB-4A0F-9C0F-34671F50906A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093D1B9-8C82-4B82-A3EE-72BA2A6876F6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418F6E-9330-49D4-A1E6-B276F1F333D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7FEFBFF-0D60-47B8-80E2-07F97EF7EC9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1196A2-92EC-4839-B781-A46045667F39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E7127F7-F0F7-4F01-9E3F-E063AFBE87B8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89E14A-8B56-437A-8F9B-1FB6C25A0FE5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4493170-B531-47CE-BBE9-CA9D29A8E29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EDD5A5-91E3-4CC6-8093-C6FD75739CEE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84ACBF0-8809-41B8-ADD3-CB237D6EFC4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A4D181A-BB42-4C5B-92B8-BF47CCC0EE8E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FBF680-3BB3-4D2F-B357-236692663DFF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74860-AF78-4F21-963B-A1F7408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10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2AD50A-F8B7-4960-AD22-7B98A19F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9" y="2098686"/>
            <a:ext cx="5518434" cy="4407126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0B2731-7774-46D7-A723-4CDC795E8C79}"/>
              </a:ext>
            </a:extLst>
          </p:cNvPr>
          <p:cNvSpPr txBox="1"/>
          <p:nvPr/>
        </p:nvSpPr>
        <p:spPr>
          <a:xfrm>
            <a:off x="5945353" y="6138264"/>
            <a:ext cx="307573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logging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517483-0C97-4769-8055-545F9DA5A5CD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09B1A-50BC-4FD4-9322-F20AE71B7BB2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CAA0870-CD3A-4577-9CB1-7879CBB68F3F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38B2A6-7072-44BE-A4E7-02795B90D739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176B12-24F6-48D5-B54C-399D35277E48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7A203D-1771-4B9C-B5BA-BB2AC7C40D13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2AC052-C563-4718-8393-A89E2364C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3819C00-5A55-4960-963D-59D0A860A19F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934AD28-D3A3-4A51-AC8B-AE58DB5B17B7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A6E2D7C-1E0D-45EF-8045-1D88DC959544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F22818A-8AAD-4608-9AFF-F57C6593A4F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62D8470-965A-44FC-A8E6-4BD9B3BA65FB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9F01617-30B4-4752-8B5D-CD1EB3D38428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E41ED8-0237-45B9-BE90-73D9F75834D4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9E72C2-E4E7-40C2-88F5-FCE4D1EF87B9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3ECDD2A-1AE4-49B9-A2CC-CE3EC5DE34C6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A0E5400-F224-4A76-B144-62DD2B2A59FB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C90ACF6-0D9A-4899-804C-B21C8B36AA82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40AF890-447D-42A0-A53C-DE815FC5BED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36389A-3471-469A-8B02-E78A47058524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37A6A-D34F-4CA6-8916-4519AE7F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2124</TotalTime>
  <Words>1996</Words>
  <Application>Microsoft Office PowerPoint</Application>
  <PresentationFormat>와이드스크린</PresentationFormat>
  <Paragraphs>520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AppleSDGothicNeoB00</vt:lpstr>
      <vt:lpstr>Arial</vt:lpstr>
      <vt:lpstr>맑은 고딕</vt:lpstr>
      <vt:lpstr>AppleSDGothicNeoR00</vt:lpstr>
      <vt:lpstr>Cambria Math</vt:lpstr>
      <vt:lpstr>Wingdings</vt:lpstr>
      <vt:lpstr>Consolas</vt:lpstr>
      <vt:lpstr>Simplebee</vt:lpstr>
      <vt:lpstr>AI+BD ML Lab. Day 2</vt:lpstr>
      <vt:lpstr>PowerPoint 프레젠테이션</vt:lpstr>
      <vt:lpstr>Goals</vt:lpstr>
      <vt:lpstr>Basic Flow of DL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Backgrounds</vt:lpstr>
      <vt:lpstr>Logistic Regression = “Linear Logistic Regression”</vt:lpstr>
      <vt:lpstr>How is LR expressed in learning model?</vt:lpstr>
      <vt:lpstr>Stochastic Gradient Descent</vt:lpstr>
      <vt:lpstr>Mini-batch Stochastic Gradient Descent</vt:lpstr>
      <vt:lpstr>Summary</vt:lpstr>
      <vt:lpstr>It’s coding time</vt:lpstr>
      <vt:lpstr>Preparation</vt:lpstr>
      <vt:lpstr>1. Library     Importation     &amp; Device Preparation</vt:lpstr>
      <vt:lpstr>1. Library     Importation     &amp; Device Preparation</vt:lpstr>
      <vt:lpstr>2. Hyper-Parameters  Quiz !</vt:lpstr>
      <vt:lpstr>2. Hyper-      Parameters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5. Training Iteration</vt:lpstr>
      <vt:lpstr>5. Training Iteration</vt:lpstr>
      <vt:lpstr>6. Result Analysis</vt:lpstr>
      <vt:lpstr>6. Result Analysis</vt:lpstr>
      <vt:lpstr>6. Result Analysis</vt:lpstr>
      <vt:lpstr>7. Saving Model</vt:lpstr>
      <vt:lpstr>Weight Initialization</vt:lpstr>
      <vt:lpstr>Let’s add some layers …</vt:lpstr>
      <vt:lpstr>And Try Training.</vt:lpstr>
      <vt:lpstr>Let’s apply normal distribution to initial weights …</vt:lpstr>
      <vt:lpstr>And Try Training Again.</vt:lpstr>
      <vt:lpstr>What made this result?</vt:lpstr>
      <vt:lpstr>Finding Proper Hyper-parameters</vt:lpstr>
      <vt:lpstr>No effective method to find hyper-parameters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김영인(인공지능대학원)</cp:lastModifiedBy>
  <cp:revision>231</cp:revision>
  <dcterms:created xsi:type="dcterms:W3CDTF">2021-03-18T15:49:51Z</dcterms:created>
  <dcterms:modified xsi:type="dcterms:W3CDTF">2021-06-09T23:58:17Z</dcterms:modified>
</cp:coreProperties>
</file>